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9" r:id="rId13"/>
    <p:sldId id="268" r:id="rId14"/>
    <p:sldId id="270" r:id="rId15"/>
    <p:sldId id="271" r:id="rId16"/>
    <p:sldId id="272" r:id="rId17"/>
    <p:sldId id="267" r:id="rId18"/>
    <p:sldId id="273" r:id="rId1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4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69B3D734-08D1-4684-ACA0-168658C11FA4}" type="datetimeFigureOut">
              <a:rPr lang="es-CO" smtClean="0"/>
              <a:t>31/10/2017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36FF9C9-018C-4CF8-A234-D55CDFF3BB74}" type="slidenum">
              <a:rPr lang="es-CO" smtClean="0"/>
              <a:t>‹Nº›</a:t>
            </a:fld>
            <a:endParaRPr lang="es-CO"/>
          </a:p>
        </p:txBody>
      </p:sp>
    </p:spTree>
    <p:extLst>
      <p:ext uri="{BB962C8B-B14F-4D97-AF65-F5344CB8AC3E}">
        <p14:creationId xmlns:p14="http://schemas.microsoft.com/office/powerpoint/2010/main" val="314441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9B3D734-08D1-4684-ACA0-168658C11FA4}" type="datetimeFigureOut">
              <a:rPr lang="es-CO" smtClean="0"/>
              <a:t>31/10/2017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36FF9C9-018C-4CF8-A234-D55CDFF3BB74}" type="slidenum">
              <a:rPr lang="es-CO" smtClean="0"/>
              <a:t>‹Nº›</a:t>
            </a:fld>
            <a:endParaRPr lang="es-CO"/>
          </a:p>
        </p:txBody>
      </p:sp>
    </p:spTree>
    <p:extLst>
      <p:ext uri="{BB962C8B-B14F-4D97-AF65-F5344CB8AC3E}">
        <p14:creationId xmlns:p14="http://schemas.microsoft.com/office/powerpoint/2010/main" val="2099420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9B3D734-08D1-4684-ACA0-168658C11FA4}" type="datetimeFigureOut">
              <a:rPr lang="es-CO" smtClean="0"/>
              <a:t>31/10/2017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36FF9C9-018C-4CF8-A234-D55CDFF3BB74}" type="slidenum">
              <a:rPr lang="es-CO" smtClean="0"/>
              <a:t>‹Nº›</a:t>
            </a:fld>
            <a:endParaRPr lang="es-CO"/>
          </a:p>
        </p:txBody>
      </p:sp>
    </p:spTree>
    <p:extLst>
      <p:ext uri="{BB962C8B-B14F-4D97-AF65-F5344CB8AC3E}">
        <p14:creationId xmlns:p14="http://schemas.microsoft.com/office/powerpoint/2010/main" val="1549391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69B3D734-08D1-4684-ACA0-168658C11FA4}" type="datetimeFigureOut">
              <a:rPr lang="es-CO" smtClean="0"/>
              <a:t>31/10/2017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36FF9C9-018C-4CF8-A234-D55CDFF3BB74}" type="slidenum">
              <a:rPr lang="es-CO" smtClean="0"/>
              <a:t>‹Nº›</a:t>
            </a:fld>
            <a:endParaRPr lang="es-CO"/>
          </a:p>
        </p:txBody>
      </p:sp>
    </p:spTree>
    <p:extLst>
      <p:ext uri="{BB962C8B-B14F-4D97-AF65-F5344CB8AC3E}">
        <p14:creationId xmlns:p14="http://schemas.microsoft.com/office/powerpoint/2010/main" val="4143673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69B3D734-08D1-4684-ACA0-168658C11FA4}" type="datetimeFigureOut">
              <a:rPr lang="es-CO" smtClean="0"/>
              <a:t>31/10/2017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136FF9C9-018C-4CF8-A234-D55CDFF3BB74}" type="slidenum">
              <a:rPr lang="es-CO" smtClean="0"/>
              <a:t>‹Nº›</a:t>
            </a:fld>
            <a:endParaRPr lang="es-CO"/>
          </a:p>
        </p:txBody>
      </p:sp>
    </p:spTree>
    <p:extLst>
      <p:ext uri="{BB962C8B-B14F-4D97-AF65-F5344CB8AC3E}">
        <p14:creationId xmlns:p14="http://schemas.microsoft.com/office/powerpoint/2010/main" val="743669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69B3D734-08D1-4684-ACA0-168658C11FA4}" type="datetimeFigureOut">
              <a:rPr lang="es-CO" smtClean="0"/>
              <a:t>31/10/2017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136FF9C9-018C-4CF8-A234-D55CDFF3BB74}" type="slidenum">
              <a:rPr lang="es-CO" smtClean="0"/>
              <a:t>‹Nº›</a:t>
            </a:fld>
            <a:endParaRPr lang="es-CO"/>
          </a:p>
        </p:txBody>
      </p:sp>
    </p:spTree>
    <p:extLst>
      <p:ext uri="{BB962C8B-B14F-4D97-AF65-F5344CB8AC3E}">
        <p14:creationId xmlns:p14="http://schemas.microsoft.com/office/powerpoint/2010/main" val="31156539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9B3D734-08D1-4684-ACA0-168658C11FA4}" type="datetimeFigureOut">
              <a:rPr lang="es-CO" smtClean="0"/>
              <a:t>31/10/2017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136FF9C9-018C-4CF8-A234-D55CDFF3BB74}" type="slidenum">
              <a:rPr lang="es-CO" smtClean="0"/>
              <a:t>‹Nº›</a:t>
            </a:fld>
            <a:endParaRPr lang="es-CO"/>
          </a:p>
        </p:txBody>
      </p:sp>
    </p:spTree>
    <p:extLst>
      <p:ext uri="{BB962C8B-B14F-4D97-AF65-F5344CB8AC3E}">
        <p14:creationId xmlns:p14="http://schemas.microsoft.com/office/powerpoint/2010/main" val="3926907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9B3D734-08D1-4684-ACA0-168658C11FA4}" type="datetimeFigureOut">
              <a:rPr lang="es-CO" smtClean="0"/>
              <a:t>31/10/2017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36FF9C9-018C-4CF8-A234-D55CDFF3BB74}" type="slidenum">
              <a:rPr lang="es-CO" smtClean="0"/>
              <a:t>‹Nº›</a:t>
            </a:fld>
            <a:endParaRPr lang="es-CO"/>
          </a:p>
        </p:txBody>
      </p:sp>
    </p:spTree>
    <p:extLst>
      <p:ext uri="{BB962C8B-B14F-4D97-AF65-F5344CB8AC3E}">
        <p14:creationId xmlns:p14="http://schemas.microsoft.com/office/powerpoint/2010/main" val="2645786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9B3D734-08D1-4684-ACA0-168658C11FA4}" type="datetimeFigureOut">
              <a:rPr lang="es-CO" smtClean="0"/>
              <a:t>31/10/2017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36FF9C9-018C-4CF8-A234-D55CDFF3BB74}" type="slidenum">
              <a:rPr lang="es-CO" smtClean="0"/>
              <a:t>‹Nº›</a:t>
            </a:fld>
            <a:endParaRPr lang="es-CO"/>
          </a:p>
        </p:txBody>
      </p:sp>
    </p:spTree>
    <p:extLst>
      <p:ext uri="{BB962C8B-B14F-4D97-AF65-F5344CB8AC3E}">
        <p14:creationId xmlns:p14="http://schemas.microsoft.com/office/powerpoint/2010/main" val="909338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9B3D734-08D1-4684-ACA0-168658C11FA4}" type="datetimeFigureOut">
              <a:rPr lang="es-CO" smtClean="0"/>
              <a:t>31/10/2017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36FF9C9-018C-4CF8-A234-D55CDFF3BB74}" type="slidenum">
              <a:rPr lang="es-CO" smtClean="0"/>
              <a:t>‹Nº›</a:t>
            </a:fld>
            <a:endParaRPr lang="es-CO"/>
          </a:p>
        </p:txBody>
      </p:sp>
    </p:spTree>
    <p:extLst>
      <p:ext uri="{BB962C8B-B14F-4D97-AF65-F5344CB8AC3E}">
        <p14:creationId xmlns:p14="http://schemas.microsoft.com/office/powerpoint/2010/main" val="12548243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9B3D734-08D1-4684-ACA0-168658C11FA4}" type="datetimeFigureOut">
              <a:rPr lang="es-CO" smtClean="0"/>
              <a:t>31/10/2017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36FF9C9-018C-4CF8-A234-D55CDFF3BB74}" type="slidenum">
              <a:rPr lang="es-CO" smtClean="0"/>
              <a:t>‹Nº›</a:t>
            </a:fld>
            <a:endParaRPr lang="es-CO"/>
          </a:p>
        </p:txBody>
      </p:sp>
    </p:spTree>
    <p:extLst>
      <p:ext uri="{BB962C8B-B14F-4D97-AF65-F5344CB8AC3E}">
        <p14:creationId xmlns:p14="http://schemas.microsoft.com/office/powerpoint/2010/main" val="3706050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B3D734-08D1-4684-ACA0-168658C11FA4}" type="datetimeFigureOut">
              <a:rPr lang="es-CO" smtClean="0"/>
              <a:t>31/10/2017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6FF9C9-018C-4CF8-A234-D55CDFF3BB74}" type="slidenum">
              <a:rPr lang="es-CO" smtClean="0"/>
              <a:t>‹Nº›</a:t>
            </a:fld>
            <a:endParaRPr lang="es-CO"/>
          </a:p>
        </p:txBody>
      </p:sp>
    </p:spTree>
    <p:extLst>
      <p:ext uri="{BB962C8B-B14F-4D97-AF65-F5344CB8AC3E}">
        <p14:creationId xmlns:p14="http://schemas.microsoft.com/office/powerpoint/2010/main" val="23522527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401783"/>
            <a:ext cx="9144000" cy="845126"/>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a:bodyPr>
          <a:lstStyle/>
          <a:p>
            <a:r>
              <a:rPr lang="es-CO" sz="4800" b="1" i="1" dirty="0" smtClean="0">
                <a:solidFill>
                  <a:srgbClr val="FF0000"/>
                </a:solidFill>
              </a:rPr>
              <a:t>¿ES BÍBLICA LA TRINIDAD DE DIOS? </a:t>
            </a:r>
            <a:endParaRPr lang="es-CO" sz="4800" b="1" i="1" dirty="0">
              <a:solidFill>
                <a:srgbClr val="FF0000"/>
              </a:solidFill>
            </a:endParaRPr>
          </a:p>
        </p:txBody>
      </p:sp>
      <p:pic>
        <p:nvPicPr>
          <p:cNvPr id="6" name="Imagen 5"/>
          <p:cNvPicPr>
            <a:picLocks noChangeAspect="1"/>
          </p:cNvPicPr>
          <p:nvPr/>
        </p:nvPicPr>
        <p:blipFill>
          <a:blip r:embed="rId2"/>
          <a:stretch>
            <a:fillRect/>
          </a:stretch>
        </p:blipFill>
        <p:spPr>
          <a:xfrm>
            <a:off x="3435926" y="1510146"/>
            <a:ext cx="5320145" cy="3865416"/>
          </a:xfrm>
          <a:prstGeom prst="rect">
            <a:avLst/>
          </a:prstGeom>
        </p:spPr>
      </p:pic>
      <p:sp>
        <p:nvSpPr>
          <p:cNvPr id="7" name="Rectángulo 6"/>
          <p:cNvSpPr/>
          <p:nvPr/>
        </p:nvSpPr>
        <p:spPr>
          <a:xfrm>
            <a:off x="896948" y="5915887"/>
            <a:ext cx="10398103" cy="646331"/>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none">
            <a:spAutoFit/>
          </a:bodyPr>
          <a:lstStyle/>
          <a:p>
            <a:r>
              <a:rPr lang="es-ES" sz="3600" b="1" i="1" dirty="0" smtClean="0"/>
              <a:t>TODO TIENE QUE SER COMPROBADO CON LA BIBLIA</a:t>
            </a:r>
            <a:endParaRPr lang="es-CO" sz="3600" b="1" i="1" dirty="0"/>
          </a:p>
        </p:txBody>
      </p:sp>
    </p:spTree>
    <p:extLst>
      <p:ext uri="{BB962C8B-B14F-4D97-AF65-F5344CB8AC3E}">
        <p14:creationId xmlns:p14="http://schemas.microsoft.com/office/powerpoint/2010/main" val="355232497"/>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851602"/>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Autofit/>
          </a:bodyPr>
          <a:lstStyle/>
          <a:p>
            <a:pPr algn="ctr"/>
            <a:r>
              <a:rPr lang="es-ES" sz="3600" b="1" i="1" dirty="0" smtClean="0"/>
              <a:t>Actualmente se niega la existencia de tres personas en Dios. </a:t>
            </a:r>
            <a:br>
              <a:rPr lang="es-ES" sz="3600" b="1" i="1" dirty="0" smtClean="0"/>
            </a:br>
            <a:r>
              <a:rPr lang="es-ES" sz="3600" b="1" i="1" dirty="0" smtClean="0"/>
              <a:t>En este estudio, vamos a averiguar que dice la Biblia, sobre ello. </a:t>
            </a:r>
            <a:endParaRPr lang="es-CO" sz="3600" b="1" i="1" dirty="0"/>
          </a:p>
        </p:txBody>
      </p:sp>
      <p:sp>
        <p:nvSpPr>
          <p:cNvPr id="3" name="Marcador de contenido 2"/>
          <p:cNvSpPr>
            <a:spLocks noGrp="1"/>
          </p:cNvSpPr>
          <p:nvPr>
            <p:ph idx="1"/>
          </p:nvPr>
        </p:nvSpPr>
        <p:spPr>
          <a:xfrm>
            <a:off x="838200" y="2524959"/>
            <a:ext cx="6982691" cy="2806693"/>
          </a:xfrm>
        </p:spPr>
        <p:txBody>
          <a:bodyPr>
            <a:noAutofit/>
          </a:bodyPr>
          <a:lstStyle/>
          <a:p>
            <a:pPr marL="0" indent="0" algn="ctr">
              <a:buNone/>
            </a:pPr>
            <a:r>
              <a:rPr lang="es-ES" dirty="0" smtClean="0"/>
              <a:t>Existe </a:t>
            </a:r>
            <a:r>
              <a:rPr lang="es-ES" dirty="0"/>
              <a:t>un único Dios verdadero que subsiste en tres personas distintas: Padre, </a:t>
            </a:r>
            <a:r>
              <a:rPr lang="es-ES" dirty="0"/>
              <a:t>Hijo</a:t>
            </a:r>
            <a:r>
              <a:rPr lang="es-ES" dirty="0"/>
              <a:t> y Espíritu Santo. Estas tres personas participan de la misma sustancia y poseen los mismos atributos, lo que da por resultado que vienen a ser iguales en poder y gloria</a:t>
            </a:r>
            <a:r>
              <a:rPr lang="es-ES" sz="2000" dirty="0"/>
              <a:t>. </a:t>
            </a:r>
          </a:p>
        </p:txBody>
      </p:sp>
      <p:pic>
        <p:nvPicPr>
          <p:cNvPr id="4" name="Imagen 3"/>
          <p:cNvPicPr>
            <a:picLocks noChangeAspect="1"/>
          </p:cNvPicPr>
          <p:nvPr/>
        </p:nvPicPr>
        <p:blipFill>
          <a:blip r:embed="rId2"/>
          <a:stretch>
            <a:fillRect/>
          </a:stretch>
        </p:blipFill>
        <p:spPr>
          <a:xfrm>
            <a:off x="8173117" y="2523243"/>
            <a:ext cx="3180683" cy="2806693"/>
          </a:xfrm>
          <a:prstGeom prst="rect">
            <a:avLst/>
          </a:prstGeom>
        </p:spPr>
      </p:pic>
      <p:sp>
        <p:nvSpPr>
          <p:cNvPr id="5" name="Rectángulo 4"/>
          <p:cNvSpPr/>
          <p:nvPr/>
        </p:nvSpPr>
        <p:spPr>
          <a:xfrm>
            <a:off x="1031099" y="5636453"/>
            <a:ext cx="10322701" cy="954107"/>
          </a:xfrm>
          <a:prstGeom prst="rect">
            <a:avLst/>
          </a:prstGeo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s-ES" sz="2800" dirty="0"/>
              <a:t>Tres personalidades que no deben confundirse ni mezclarse; pero, una sola sustancia que no debe dividirse</a:t>
            </a:r>
            <a:r>
              <a:rPr lang="es-ES" sz="2800" dirty="0"/>
              <a:t>. </a:t>
            </a:r>
            <a:endParaRPr lang="es-ES" sz="2800" dirty="0"/>
          </a:p>
        </p:txBody>
      </p:sp>
    </p:spTree>
    <p:extLst>
      <p:ext uri="{BB962C8B-B14F-4D97-AF65-F5344CB8AC3E}">
        <p14:creationId xmlns:p14="http://schemas.microsoft.com/office/powerpoint/2010/main" val="678362546"/>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a:bodyPr>
          <a:lstStyle/>
          <a:p>
            <a:r>
              <a:rPr lang="es-CO" sz="3100" b="1" dirty="0"/>
              <a:t>RECUERDA ESTO: </a:t>
            </a:r>
            <a:br>
              <a:rPr lang="es-CO" sz="3100" b="1" dirty="0"/>
            </a:br>
            <a:r>
              <a:rPr lang="es-CO" sz="3600" b="1" i="1" dirty="0">
                <a:solidFill>
                  <a:srgbClr val="FF0000"/>
                </a:solidFill>
              </a:rPr>
              <a:t>SI ESTÁ EN LA BIBLIA, HAY QUE ACEPTARLO</a:t>
            </a:r>
            <a:endParaRPr lang="es-CO" sz="3600" b="1" i="1" dirty="0">
              <a:solidFill>
                <a:srgbClr val="FF0000"/>
              </a:solidFill>
            </a:endParaRPr>
          </a:p>
        </p:txBody>
      </p:sp>
      <p:sp>
        <p:nvSpPr>
          <p:cNvPr id="3" name="Marcador de contenido 2"/>
          <p:cNvSpPr>
            <a:spLocks noGrp="1"/>
          </p:cNvSpPr>
          <p:nvPr>
            <p:ph idx="1"/>
          </p:nvPr>
        </p:nvSpPr>
        <p:spPr>
          <a:xfrm>
            <a:off x="838200" y="1960418"/>
            <a:ext cx="10515600" cy="4997152"/>
          </a:xfrm>
        </p:spPr>
        <p:style>
          <a:lnRef idx="2">
            <a:schemeClr val="accent2"/>
          </a:lnRef>
          <a:fillRef idx="1">
            <a:schemeClr val="lt1"/>
          </a:fillRef>
          <a:effectRef idx="0">
            <a:schemeClr val="accent2"/>
          </a:effectRef>
          <a:fontRef idx="minor">
            <a:schemeClr val="dk1"/>
          </a:fontRef>
        </p:style>
        <p:txBody>
          <a:bodyPr>
            <a:normAutofit lnSpcReduction="10000"/>
          </a:bodyPr>
          <a:lstStyle/>
          <a:p>
            <a:pPr marL="400050" lvl="1" indent="0">
              <a:buNone/>
            </a:pPr>
            <a:r>
              <a:rPr lang="es-ES" sz="2800" dirty="0"/>
              <a:t>Las verdades básicas en las que se apoya la doctrina de la trinidad son las siguientes:</a:t>
            </a:r>
          </a:p>
          <a:p>
            <a:pPr marL="0" indent="0">
              <a:buNone/>
            </a:pPr>
            <a:r>
              <a:rPr lang="es-ES" sz="3200" b="1" i="1" dirty="0" smtClean="0">
                <a:solidFill>
                  <a:srgbClr val="FF0000"/>
                </a:solidFill>
              </a:rPr>
              <a:t>Hay </a:t>
            </a:r>
            <a:r>
              <a:rPr lang="es-ES" sz="3200" b="1" i="1" dirty="0">
                <a:solidFill>
                  <a:srgbClr val="FF0000"/>
                </a:solidFill>
              </a:rPr>
              <a:t>un sólo Dios. </a:t>
            </a:r>
          </a:p>
          <a:p>
            <a:pPr marL="400050" lvl="1" indent="0">
              <a:buNone/>
            </a:pPr>
            <a:r>
              <a:rPr lang="es-ES" sz="2800" dirty="0" smtClean="0"/>
              <a:t>La </a:t>
            </a:r>
            <a:r>
              <a:rPr lang="es-ES" sz="2800" dirty="0"/>
              <a:t>doctrina de la Trinidad se fundamenta sobre la verdad de que únicamente hay un sólo Dios verdadero. Rechaza todo triteísmo y toda aquella idea que sea contraria al monoteísmo bíblico</a:t>
            </a:r>
            <a:r>
              <a:rPr lang="es-ES" sz="2800" dirty="0" smtClean="0"/>
              <a:t>.</a:t>
            </a:r>
          </a:p>
          <a:p>
            <a:pPr marL="400050" lvl="1" indent="0">
              <a:buNone/>
            </a:pPr>
            <a:endParaRPr lang="es-ES" sz="2800" dirty="0" smtClean="0">
              <a:solidFill>
                <a:srgbClr val="0070C0"/>
              </a:solidFill>
            </a:endParaRPr>
          </a:p>
          <a:p>
            <a:pPr marL="400050" lvl="1" indent="0">
              <a:buNone/>
            </a:pPr>
            <a:r>
              <a:rPr lang="es-ES" sz="2800" dirty="0" smtClean="0">
                <a:solidFill>
                  <a:srgbClr val="0070C0"/>
                </a:solidFill>
              </a:rPr>
              <a:t>Deuteronomio </a:t>
            </a:r>
            <a:r>
              <a:rPr lang="es-ES" sz="2800" dirty="0">
                <a:solidFill>
                  <a:srgbClr val="0070C0"/>
                </a:solidFill>
              </a:rPr>
              <a:t>4:35 </a:t>
            </a:r>
            <a:r>
              <a:rPr lang="es-ES" sz="2800" dirty="0" smtClean="0">
                <a:solidFill>
                  <a:srgbClr val="0070C0"/>
                </a:solidFill>
              </a:rPr>
              <a:t> </a:t>
            </a:r>
            <a:r>
              <a:rPr lang="es-ES" sz="2800" dirty="0" smtClean="0">
                <a:latin typeface="Bell MT" panose="02020503060305020303" pitchFamily="18" charset="0"/>
              </a:rPr>
              <a:t>“A </a:t>
            </a:r>
            <a:r>
              <a:rPr lang="es-ES" sz="2800" dirty="0">
                <a:latin typeface="Bell MT" panose="02020503060305020303" pitchFamily="18" charset="0"/>
              </a:rPr>
              <a:t>ti te fue mostrado para que supieses que Jehová es Dios, y no hay otro fuera de </a:t>
            </a:r>
            <a:r>
              <a:rPr lang="es-ES" sz="2800" dirty="0" smtClean="0">
                <a:latin typeface="Bell MT" panose="02020503060305020303" pitchFamily="18" charset="0"/>
              </a:rPr>
              <a:t>él</a:t>
            </a:r>
            <a:r>
              <a:rPr lang="es-ES" sz="2800" dirty="0" smtClean="0"/>
              <a:t>”.</a:t>
            </a:r>
          </a:p>
          <a:p>
            <a:pPr marL="400050" lvl="1" indent="0">
              <a:buNone/>
            </a:pPr>
            <a:endParaRPr lang="es-ES" sz="2800" dirty="0" smtClean="0">
              <a:solidFill>
                <a:srgbClr val="0070C0"/>
              </a:solidFill>
            </a:endParaRPr>
          </a:p>
          <a:p>
            <a:pPr marL="400050" lvl="1" indent="0">
              <a:buNone/>
            </a:pPr>
            <a:r>
              <a:rPr lang="es-ES" sz="2800" dirty="0" smtClean="0">
                <a:solidFill>
                  <a:srgbClr val="0070C0"/>
                </a:solidFill>
              </a:rPr>
              <a:t>Deuteronomio </a:t>
            </a:r>
            <a:r>
              <a:rPr lang="es-ES" sz="2800" dirty="0">
                <a:solidFill>
                  <a:srgbClr val="0070C0"/>
                </a:solidFill>
              </a:rPr>
              <a:t>6:4 </a:t>
            </a:r>
            <a:r>
              <a:rPr lang="es-ES" sz="2800" dirty="0" smtClean="0">
                <a:solidFill>
                  <a:srgbClr val="0070C0"/>
                </a:solidFill>
              </a:rPr>
              <a:t> </a:t>
            </a:r>
            <a:r>
              <a:rPr lang="es-ES" sz="2800" dirty="0" smtClean="0"/>
              <a:t>“</a:t>
            </a:r>
            <a:r>
              <a:rPr lang="es-ES" sz="2800" dirty="0" smtClean="0">
                <a:latin typeface="Bell MT" panose="02020503060305020303" pitchFamily="18" charset="0"/>
              </a:rPr>
              <a:t>Oye</a:t>
            </a:r>
            <a:r>
              <a:rPr lang="es-ES" sz="2800" dirty="0">
                <a:latin typeface="Bell MT" panose="02020503060305020303" pitchFamily="18" charset="0"/>
              </a:rPr>
              <a:t>, Israel: Jehová nuestro Dios, Jehová uno </a:t>
            </a:r>
            <a:r>
              <a:rPr lang="es-ES" sz="2800" dirty="0" smtClean="0">
                <a:latin typeface="Bell MT" panose="02020503060305020303" pitchFamily="18" charset="0"/>
              </a:rPr>
              <a:t>es”.</a:t>
            </a:r>
            <a:endParaRPr lang="es-ES" sz="2800" dirty="0">
              <a:latin typeface="Bell MT" panose="02020503060305020303" pitchFamily="18" charset="0"/>
            </a:endParaRPr>
          </a:p>
          <a:p>
            <a:pPr marL="400050" lvl="1" indent="0">
              <a:buNone/>
            </a:pPr>
            <a:endParaRPr lang="es-ES" dirty="0"/>
          </a:p>
          <a:p>
            <a:endParaRPr lang="es-ES" dirty="0"/>
          </a:p>
          <a:p>
            <a:endParaRPr lang="es-CO" dirty="0"/>
          </a:p>
        </p:txBody>
      </p:sp>
    </p:spTree>
    <p:extLst>
      <p:ext uri="{BB962C8B-B14F-4D97-AF65-F5344CB8AC3E}">
        <p14:creationId xmlns:p14="http://schemas.microsoft.com/office/powerpoint/2010/main" val="3770494051"/>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wipe(down)">
                                      <p:cBhvr>
                                        <p:cTn id="1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87927" y="188640"/>
            <a:ext cx="11333018" cy="6408712"/>
          </a:xfrm>
        </p:spPr>
        <p:style>
          <a:lnRef idx="2">
            <a:schemeClr val="accent2"/>
          </a:lnRef>
          <a:fillRef idx="1">
            <a:schemeClr val="lt1"/>
          </a:fillRef>
          <a:effectRef idx="0">
            <a:schemeClr val="accent2"/>
          </a:effectRef>
          <a:fontRef idx="minor">
            <a:schemeClr val="dk1"/>
          </a:fontRef>
        </p:style>
        <p:txBody>
          <a:bodyPr>
            <a:normAutofit lnSpcReduction="10000"/>
          </a:bodyPr>
          <a:lstStyle/>
          <a:p>
            <a:pPr lvl="1"/>
            <a:r>
              <a:rPr lang="es-ES" dirty="0">
                <a:solidFill>
                  <a:srgbClr val="0070C0"/>
                </a:solidFill>
              </a:rPr>
              <a:t>Deuteronomio 32:39 </a:t>
            </a:r>
            <a:r>
              <a:rPr lang="es-ES" dirty="0" smtClean="0">
                <a:latin typeface="Bell MT" panose="02020503060305020303" pitchFamily="18" charset="0"/>
              </a:rPr>
              <a:t>“Ved </a:t>
            </a:r>
            <a:r>
              <a:rPr lang="es-ES" dirty="0">
                <a:latin typeface="Bell MT" panose="02020503060305020303" pitchFamily="18" charset="0"/>
              </a:rPr>
              <a:t>ahora que yo, yo soy, y no hay dioses conmigo; yo hago morir, y yo hago vivir; yo hiero, y yo sano; Y no hay quien pueda librar de mi </a:t>
            </a:r>
            <a:r>
              <a:rPr lang="es-ES" dirty="0" smtClean="0">
                <a:latin typeface="Bell MT" panose="02020503060305020303" pitchFamily="18" charset="0"/>
              </a:rPr>
              <a:t>mano”</a:t>
            </a:r>
            <a:r>
              <a:rPr lang="es-ES" dirty="0" smtClean="0"/>
              <a:t>.</a:t>
            </a:r>
            <a:endParaRPr lang="es-ES" dirty="0"/>
          </a:p>
          <a:p>
            <a:endParaRPr lang="es-ES" dirty="0">
              <a:solidFill>
                <a:srgbClr val="0070C0"/>
              </a:solidFill>
            </a:endParaRPr>
          </a:p>
          <a:p>
            <a:pPr lvl="1"/>
            <a:r>
              <a:rPr lang="es-ES" dirty="0">
                <a:solidFill>
                  <a:srgbClr val="0070C0"/>
                </a:solidFill>
              </a:rPr>
              <a:t>2 Samuel 22:32 </a:t>
            </a:r>
            <a:r>
              <a:rPr lang="es-ES" dirty="0" smtClean="0">
                <a:latin typeface="Bell MT" panose="02020503060305020303" pitchFamily="18" charset="0"/>
              </a:rPr>
              <a:t>“Porque </a:t>
            </a:r>
            <a:r>
              <a:rPr lang="es-ES" dirty="0">
                <a:latin typeface="Bell MT" panose="02020503060305020303" pitchFamily="18" charset="0"/>
              </a:rPr>
              <a:t>quien es Dios, Sino solo Jehová? Y que roca hay fuera de nuestro Dios</a:t>
            </a:r>
            <a:r>
              <a:rPr lang="es-ES" dirty="0" smtClean="0"/>
              <a:t>?”</a:t>
            </a:r>
            <a:endParaRPr lang="es-ES" dirty="0"/>
          </a:p>
          <a:p>
            <a:endParaRPr lang="es-ES" dirty="0">
              <a:solidFill>
                <a:srgbClr val="0070C0"/>
              </a:solidFill>
            </a:endParaRPr>
          </a:p>
          <a:p>
            <a:pPr lvl="1"/>
            <a:r>
              <a:rPr lang="es-ES" dirty="0">
                <a:solidFill>
                  <a:srgbClr val="0070C0"/>
                </a:solidFill>
              </a:rPr>
              <a:t>Salmo 86:10 </a:t>
            </a:r>
            <a:r>
              <a:rPr lang="es-ES" dirty="0" smtClean="0">
                <a:latin typeface="Bell MT" panose="02020503060305020303" pitchFamily="18" charset="0"/>
              </a:rPr>
              <a:t>“Porque </a:t>
            </a:r>
            <a:r>
              <a:rPr lang="es-ES" dirty="0">
                <a:latin typeface="Bell MT" panose="02020503060305020303" pitchFamily="18" charset="0"/>
              </a:rPr>
              <a:t>tú eres grande, y hacedor de maravillas; Sólo tú eres Dios</a:t>
            </a:r>
            <a:r>
              <a:rPr lang="es-ES" dirty="0" smtClean="0">
                <a:latin typeface="Bell MT" panose="02020503060305020303" pitchFamily="18" charset="0"/>
              </a:rPr>
              <a:t>.”</a:t>
            </a:r>
            <a:endParaRPr lang="es-ES" dirty="0">
              <a:latin typeface="Bell MT" panose="02020503060305020303" pitchFamily="18" charset="0"/>
            </a:endParaRPr>
          </a:p>
          <a:p>
            <a:endParaRPr lang="es-ES" dirty="0"/>
          </a:p>
          <a:p>
            <a:pPr lvl="1"/>
            <a:r>
              <a:rPr lang="es-ES" dirty="0">
                <a:solidFill>
                  <a:srgbClr val="0070C0"/>
                </a:solidFill>
              </a:rPr>
              <a:t>Marcos 12:32 </a:t>
            </a:r>
            <a:r>
              <a:rPr lang="es-ES" dirty="0" smtClean="0">
                <a:latin typeface="Bell MT" panose="02020503060305020303" pitchFamily="18" charset="0"/>
              </a:rPr>
              <a:t>“Entonces </a:t>
            </a:r>
            <a:r>
              <a:rPr lang="es-ES" dirty="0">
                <a:latin typeface="Bell MT" panose="02020503060305020303" pitchFamily="18" charset="0"/>
              </a:rPr>
              <a:t>el escriba le dijo: Bien, Maestro, verdad has dicho, que uno es Dios, y no hay otro fuera de </a:t>
            </a:r>
            <a:r>
              <a:rPr lang="es-ES" dirty="0" smtClean="0">
                <a:latin typeface="Bell MT" panose="02020503060305020303" pitchFamily="18" charset="0"/>
              </a:rPr>
              <a:t>él”.</a:t>
            </a:r>
          </a:p>
          <a:p>
            <a:endParaRPr lang="es-ES" dirty="0" smtClean="0">
              <a:solidFill>
                <a:srgbClr val="0070C0"/>
              </a:solidFill>
            </a:endParaRPr>
          </a:p>
          <a:p>
            <a:pPr lvl="1"/>
            <a:r>
              <a:rPr lang="es-ES" dirty="0" smtClean="0">
                <a:solidFill>
                  <a:srgbClr val="0070C0"/>
                </a:solidFill>
              </a:rPr>
              <a:t>Romanos </a:t>
            </a:r>
            <a:r>
              <a:rPr lang="es-ES" dirty="0">
                <a:solidFill>
                  <a:srgbClr val="0070C0"/>
                </a:solidFill>
              </a:rPr>
              <a:t>3:30 </a:t>
            </a:r>
            <a:r>
              <a:rPr lang="es-ES" dirty="0" smtClean="0">
                <a:latin typeface="Bell MT" panose="02020503060305020303" pitchFamily="18" charset="0"/>
              </a:rPr>
              <a:t>“Porque </a:t>
            </a:r>
            <a:r>
              <a:rPr lang="es-ES" dirty="0">
                <a:latin typeface="Bell MT" panose="02020503060305020303" pitchFamily="18" charset="0"/>
              </a:rPr>
              <a:t>Dios es uno, y él justificará por la </a:t>
            </a:r>
            <a:r>
              <a:rPr lang="es-ES" dirty="0" smtClean="0">
                <a:latin typeface="Bell MT" panose="02020503060305020303" pitchFamily="18" charset="0"/>
              </a:rPr>
              <a:t>fe </a:t>
            </a:r>
            <a:r>
              <a:rPr lang="es-ES" dirty="0">
                <a:latin typeface="Bell MT" panose="02020503060305020303" pitchFamily="18" charset="0"/>
              </a:rPr>
              <a:t>a los de la circuncisión, y por medio de la </a:t>
            </a:r>
            <a:r>
              <a:rPr lang="es-ES" dirty="0" smtClean="0">
                <a:latin typeface="Bell MT" panose="02020503060305020303" pitchFamily="18" charset="0"/>
              </a:rPr>
              <a:t>fe </a:t>
            </a:r>
            <a:r>
              <a:rPr lang="es-ES" dirty="0">
                <a:latin typeface="Bell MT" panose="02020503060305020303" pitchFamily="18" charset="0"/>
              </a:rPr>
              <a:t>a los de la </a:t>
            </a:r>
            <a:r>
              <a:rPr lang="es-ES" dirty="0" smtClean="0">
                <a:latin typeface="Bell MT" panose="02020503060305020303" pitchFamily="18" charset="0"/>
              </a:rPr>
              <a:t>incircuncisión”.</a:t>
            </a:r>
            <a:endParaRPr lang="es-ES" dirty="0">
              <a:latin typeface="Bell MT" panose="02020503060305020303" pitchFamily="18" charset="0"/>
            </a:endParaRPr>
          </a:p>
          <a:p>
            <a:endParaRPr lang="es-ES" dirty="0">
              <a:latin typeface="Bell MT" panose="02020503060305020303" pitchFamily="18" charset="0"/>
            </a:endParaRPr>
          </a:p>
          <a:p>
            <a:pPr lvl="1"/>
            <a:r>
              <a:rPr lang="es-ES" dirty="0">
                <a:solidFill>
                  <a:srgbClr val="0070C0"/>
                </a:solidFill>
              </a:rPr>
              <a:t>1 Timoteo 2:5 </a:t>
            </a:r>
            <a:r>
              <a:rPr lang="es-ES" dirty="0" smtClean="0">
                <a:latin typeface="Bell MT" panose="02020503060305020303" pitchFamily="18" charset="0"/>
              </a:rPr>
              <a:t>“Porque </a:t>
            </a:r>
            <a:r>
              <a:rPr lang="es-ES" dirty="0">
                <a:latin typeface="Bell MT" panose="02020503060305020303" pitchFamily="18" charset="0"/>
              </a:rPr>
              <a:t>hay un solo Dios, y un solo mediador entre Dios y los hombres, Jesucristo </a:t>
            </a:r>
            <a:r>
              <a:rPr lang="es-ES" dirty="0" smtClean="0">
                <a:latin typeface="Bell MT" panose="02020503060305020303" pitchFamily="18" charset="0"/>
              </a:rPr>
              <a:t>hombre”.</a:t>
            </a:r>
            <a:endParaRPr lang="es-ES" dirty="0">
              <a:latin typeface="Bell MT" panose="02020503060305020303" pitchFamily="18" charset="0"/>
            </a:endParaRPr>
          </a:p>
        </p:txBody>
      </p:sp>
    </p:spTree>
    <p:extLst>
      <p:ext uri="{BB962C8B-B14F-4D97-AF65-F5344CB8AC3E}">
        <p14:creationId xmlns:p14="http://schemas.microsoft.com/office/powerpoint/2010/main" val="3732153137"/>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down)">
                                      <p:cBhvr>
                                        <p:cTn id="7" dur="500"/>
                                        <p:tgtEl>
                                          <p:spTgt spid="3">
                                            <p:txEl>
                                              <p:pRg st="6" end="6"/>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8" end="8"/>
                                            </p:txEl>
                                          </p:spTgt>
                                        </p:tgtEl>
                                        <p:attrNameLst>
                                          <p:attrName>style.visibility</p:attrName>
                                        </p:attrNameLst>
                                      </p:cBhvr>
                                      <p:to>
                                        <p:strVal val="visible"/>
                                      </p:to>
                                    </p:set>
                                    <p:animEffect transition="in" filter="wipe(down)">
                                      <p:cBhvr>
                                        <p:cTn id="10" dur="500"/>
                                        <p:tgtEl>
                                          <p:spTgt spid="3">
                                            <p:txEl>
                                              <p:pRg st="8" end="8"/>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10" end="10"/>
                                            </p:txEl>
                                          </p:spTgt>
                                        </p:tgtEl>
                                        <p:attrNameLst>
                                          <p:attrName>style.visibility</p:attrName>
                                        </p:attrNameLst>
                                      </p:cBhvr>
                                      <p:to>
                                        <p:strVal val="visible"/>
                                      </p:to>
                                    </p:set>
                                    <p:animEffect transition="in" filter="wipe(down)">
                                      <p:cBhvr>
                                        <p:cTn id="1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20436" y="244058"/>
            <a:ext cx="10917381" cy="6480720"/>
          </a:xfrm>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marL="0" indent="0">
              <a:buNone/>
            </a:pPr>
            <a:r>
              <a:rPr lang="es-ES" sz="3600" b="1" dirty="0">
                <a:solidFill>
                  <a:srgbClr val="FF0000"/>
                </a:solidFill>
              </a:rPr>
              <a:t>E</a:t>
            </a:r>
            <a:r>
              <a:rPr lang="es-ES" sz="3600" b="1" dirty="0">
                <a:solidFill>
                  <a:srgbClr val="FF0000"/>
                </a:solidFill>
              </a:rPr>
              <a:t>l único Dios verdadero posee una pluralidad de personas.</a:t>
            </a:r>
          </a:p>
          <a:p>
            <a:endParaRPr lang="es-ES" dirty="0"/>
          </a:p>
          <a:p>
            <a:r>
              <a:rPr lang="es-ES" b="1" dirty="0"/>
              <a:t>Dios es singular en cuanto a su sustancia; pero, plural en cuanto a sus personalidades. Esta pluralidad de personas se demuestra por el uso de nombres, pronombres y verbos en plural que se le asignan al único Dios verdadero</a:t>
            </a:r>
            <a:r>
              <a:rPr lang="es-ES" dirty="0"/>
              <a:t>.</a:t>
            </a:r>
          </a:p>
          <a:p>
            <a:endParaRPr lang="es-ES" dirty="0"/>
          </a:p>
          <a:p>
            <a:pPr lvl="1"/>
            <a:r>
              <a:rPr lang="es-ES" sz="3100" dirty="0">
                <a:solidFill>
                  <a:srgbClr val="0070C0"/>
                </a:solidFill>
              </a:rPr>
              <a:t>Génesis 1:26 </a:t>
            </a:r>
            <a:r>
              <a:rPr lang="es-ES" sz="3100" dirty="0">
                <a:latin typeface="Bell MT" panose="02020503060305020303" pitchFamily="18" charset="0"/>
              </a:rPr>
              <a:t>“Entonces </a:t>
            </a:r>
            <a:r>
              <a:rPr lang="es-ES" sz="3100" dirty="0">
                <a:latin typeface="Bell MT" panose="02020503060305020303" pitchFamily="18" charset="0"/>
              </a:rPr>
              <a:t>dijo Dios: Hagamos al hombre a nuestra imagen, conforme a nuestra semejanza; y señoree en los peces del mar, en las aves de los cielos, en las bestias, en toda la tierra, y en todo animal que se arrastra sobre la </a:t>
            </a:r>
            <a:r>
              <a:rPr lang="es-ES" sz="3100" dirty="0">
                <a:latin typeface="Bell MT" panose="02020503060305020303" pitchFamily="18" charset="0"/>
              </a:rPr>
              <a:t>tierra”.</a:t>
            </a:r>
            <a:endParaRPr lang="es-ES" sz="3100" dirty="0">
              <a:latin typeface="Bell MT" panose="02020503060305020303" pitchFamily="18" charset="0"/>
            </a:endParaRPr>
          </a:p>
          <a:p>
            <a:endParaRPr lang="es-ES" sz="3600" dirty="0"/>
          </a:p>
          <a:p>
            <a:pPr lvl="1"/>
            <a:r>
              <a:rPr lang="es-ES" sz="3100" dirty="0">
                <a:solidFill>
                  <a:srgbClr val="0070C0"/>
                </a:solidFill>
              </a:rPr>
              <a:t>Génesis 3: 22 </a:t>
            </a:r>
            <a:r>
              <a:rPr lang="es-ES" sz="3100" dirty="0">
                <a:latin typeface="Bell MT" panose="02020503060305020303" pitchFamily="18" charset="0"/>
              </a:rPr>
              <a:t>“Y </a:t>
            </a:r>
            <a:r>
              <a:rPr lang="es-ES" sz="3100" dirty="0">
                <a:latin typeface="Bell MT" panose="02020503060305020303" pitchFamily="18" charset="0"/>
              </a:rPr>
              <a:t>dijo Jehová Dios: He aquí el hombre es como uno de nosotros, sabiendo el bien y el mal; ahora, pues, que no alargue su mano, y tome también del árbol de la vida, y coma, y viva para </a:t>
            </a:r>
            <a:r>
              <a:rPr lang="es-ES" sz="3100" dirty="0">
                <a:latin typeface="Bell MT" panose="02020503060305020303" pitchFamily="18" charset="0"/>
              </a:rPr>
              <a:t>siempre</a:t>
            </a:r>
            <a:r>
              <a:rPr lang="es-ES" dirty="0" smtClean="0">
                <a:latin typeface="Bell MT" panose="02020503060305020303" pitchFamily="18" charset="0"/>
              </a:rPr>
              <a:t>”.</a:t>
            </a:r>
            <a:endParaRPr lang="es-ES" dirty="0">
              <a:latin typeface="Bell MT" panose="02020503060305020303" pitchFamily="18" charset="0"/>
            </a:endParaRPr>
          </a:p>
          <a:p>
            <a:endParaRPr lang="es-CO" dirty="0"/>
          </a:p>
        </p:txBody>
      </p:sp>
    </p:spTree>
    <p:extLst>
      <p:ext uri="{BB962C8B-B14F-4D97-AF65-F5344CB8AC3E}">
        <p14:creationId xmlns:p14="http://schemas.microsoft.com/office/powerpoint/2010/main" val="2346691880"/>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54181" y="133222"/>
            <a:ext cx="11166763" cy="6552728"/>
          </a:xfrm>
        </p:spPr>
        <p:style>
          <a:lnRef idx="2">
            <a:schemeClr val="accent2"/>
          </a:lnRef>
          <a:fillRef idx="1">
            <a:schemeClr val="lt1"/>
          </a:fillRef>
          <a:effectRef idx="0">
            <a:schemeClr val="accent2"/>
          </a:effectRef>
          <a:fontRef idx="minor">
            <a:schemeClr val="dk1"/>
          </a:fontRef>
        </p:style>
        <p:txBody>
          <a:bodyPr>
            <a:noAutofit/>
          </a:bodyPr>
          <a:lstStyle/>
          <a:p>
            <a:pPr lvl="1"/>
            <a:r>
              <a:rPr lang="es-ES" dirty="0">
                <a:solidFill>
                  <a:srgbClr val="0070C0"/>
                </a:solidFill>
              </a:rPr>
              <a:t>Génesis 11:6-7 </a:t>
            </a:r>
            <a:r>
              <a:rPr lang="es-ES" dirty="0">
                <a:latin typeface="Bell MT" panose="02020503060305020303" pitchFamily="18" charset="0"/>
              </a:rPr>
              <a:t>“Y </a:t>
            </a:r>
            <a:r>
              <a:rPr lang="es-ES" dirty="0">
                <a:latin typeface="Bell MT" panose="02020503060305020303" pitchFamily="18" charset="0"/>
              </a:rPr>
              <a:t>dijo Jehová: He aquí el pueblo es uno, y todos estos tienen un solo lenguaje; y han comenzado la obra, y nada les hará desistir ahora de lo que han pensado hacer. Ahora, pues, </a:t>
            </a:r>
            <a:r>
              <a:rPr lang="es-ES" u="sng" dirty="0">
                <a:latin typeface="Bell MT" panose="02020503060305020303" pitchFamily="18" charset="0"/>
              </a:rPr>
              <a:t>descendamos</a:t>
            </a:r>
            <a:r>
              <a:rPr lang="es-ES" dirty="0">
                <a:latin typeface="Bell MT" panose="02020503060305020303" pitchFamily="18" charset="0"/>
              </a:rPr>
              <a:t> y </a:t>
            </a:r>
            <a:r>
              <a:rPr lang="es-ES" u="sng" dirty="0">
                <a:latin typeface="Bell MT" panose="02020503060305020303" pitchFamily="18" charset="0"/>
              </a:rPr>
              <a:t>confundamos</a:t>
            </a:r>
            <a:r>
              <a:rPr lang="es-ES" dirty="0">
                <a:latin typeface="Bell MT" panose="02020503060305020303" pitchFamily="18" charset="0"/>
              </a:rPr>
              <a:t> allí su lengua para que ninguno entienda el habla de su </a:t>
            </a:r>
            <a:r>
              <a:rPr lang="es-ES" dirty="0">
                <a:latin typeface="Bell MT" panose="02020503060305020303" pitchFamily="18" charset="0"/>
              </a:rPr>
              <a:t>compañero”.</a:t>
            </a:r>
            <a:endParaRPr lang="es-ES" dirty="0">
              <a:latin typeface="Bell MT" panose="02020503060305020303" pitchFamily="18" charset="0"/>
            </a:endParaRPr>
          </a:p>
          <a:p>
            <a:endParaRPr lang="es-ES" dirty="0"/>
          </a:p>
          <a:p>
            <a:pPr lvl="1"/>
            <a:r>
              <a:rPr lang="es-ES" dirty="0">
                <a:solidFill>
                  <a:srgbClr val="0070C0"/>
                </a:solidFill>
              </a:rPr>
              <a:t>Isaías 6:8 </a:t>
            </a:r>
            <a:r>
              <a:rPr lang="es-ES" dirty="0">
                <a:latin typeface="Bell MT" panose="02020503060305020303" pitchFamily="18" charset="0"/>
              </a:rPr>
              <a:t>“Después </a:t>
            </a:r>
            <a:r>
              <a:rPr lang="es-ES" dirty="0">
                <a:latin typeface="Bell MT" panose="02020503060305020303" pitchFamily="18" charset="0"/>
              </a:rPr>
              <a:t>oí la voz del Señor, que decía: ¿A quién </a:t>
            </a:r>
            <a:r>
              <a:rPr lang="es-ES" u="sng" dirty="0">
                <a:latin typeface="Bell MT" panose="02020503060305020303" pitchFamily="18" charset="0"/>
              </a:rPr>
              <a:t>enviaré</a:t>
            </a:r>
            <a:r>
              <a:rPr lang="es-ES" dirty="0">
                <a:latin typeface="Bell MT" panose="02020503060305020303" pitchFamily="18" charset="0"/>
              </a:rPr>
              <a:t>, y quién irá por </a:t>
            </a:r>
            <a:r>
              <a:rPr lang="es-ES" u="sng" dirty="0">
                <a:latin typeface="Bell MT" panose="02020503060305020303" pitchFamily="18" charset="0"/>
              </a:rPr>
              <a:t>no</a:t>
            </a:r>
            <a:r>
              <a:rPr lang="es-ES" u="sng" dirty="0"/>
              <a:t>sotros</a:t>
            </a:r>
            <a:r>
              <a:rPr lang="es-ES" dirty="0"/>
              <a:t>? Entonces respondí yo: Heme aquí, envíame a </a:t>
            </a:r>
            <a:r>
              <a:rPr lang="es-ES" dirty="0"/>
              <a:t>mí”.</a:t>
            </a:r>
            <a:endParaRPr lang="es-ES" dirty="0"/>
          </a:p>
          <a:p>
            <a:pPr marL="0" indent="0">
              <a:buNone/>
            </a:pPr>
            <a:endParaRPr lang="es-ES" b="1" dirty="0" smtClean="0">
              <a:solidFill>
                <a:srgbClr val="FF0000"/>
              </a:solidFill>
            </a:endParaRPr>
          </a:p>
          <a:p>
            <a:pPr marL="0" indent="0">
              <a:buNone/>
            </a:pPr>
            <a:r>
              <a:rPr lang="es-ES" b="1" dirty="0" smtClean="0">
                <a:solidFill>
                  <a:srgbClr val="FF0000"/>
                </a:solidFill>
              </a:rPr>
              <a:t>Las </a:t>
            </a:r>
            <a:r>
              <a:rPr lang="es-ES" b="1" dirty="0">
                <a:solidFill>
                  <a:srgbClr val="FF0000"/>
                </a:solidFill>
              </a:rPr>
              <a:t>tres personas divinas aparecen de manera simultánea y diferenciada en diversos pasajes de las Escrituras</a:t>
            </a:r>
            <a:r>
              <a:rPr lang="es-ES" b="1" dirty="0">
                <a:solidFill>
                  <a:srgbClr val="FF0000"/>
                </a:solidFill>
              </a:rPr>
              <a:t>:</a:t>
            </a:r>
          </a:p>
          <a:p>
            <a:pPr lvl="1"/>
            <a:endParaRPr lang="es-ES" sz="2000" dirty="0"/>
          </a:p>
          <a:p>
            <a:pPr lvl="1"/>
            <a:r>
              <a:rPr lang="es-ES" dirty="0">
                <a:solidFill>
                  <a:srgbClr val="0070C0"/>
                </a:solidFill>
              </a:rPr>
              <a:t>Daniel </a:t>
            </a:r>
            <a:r>
              <a:rPr lang="es-ES" dirty="0">
                <a:solidFill>
                  <a:srgbClr val="0070C0"/>
                </a:solidFill>
              </a:rPr>
              <a:t>7:9 </a:t>
            </a:r>
            <a:r>
              <a:rPr lang="es-ES" dirty="0">
                <a:latin typeface="Bell MT" panose="02020503060305020303" pitchFamily="18" charset="0"/>
              </a:rPr>
              <a:t>“Estuve </a:t>
            </a:r>
            <a:r>
              <a:rPr lang="es-ES" dirty="0">
                <a:latin typeface="Bell MT" panose="02020503060305020303" pitchFamily="18" charset="0"/>
              </a:rPr>
              <a:t>mirando hasta que fueron puestos tronos, y se sentó un </a:t>
            </a:r>
            <a:r>
              <a:rPr lang="es-ES" u="sng" dirty="0">
                <a:latin typeface="Bell MT" panose="02020503060305020303" pitchFamily="18" charset="0"/>
              </a:rPr>
              <a:t>Anciano</a:t>
            </a:r>
            <a:r>
              <a:rPr lang="es-ES" dirty="0">
                <a:latin typeface="Bell MT" panose="02020503060305020303" pitchFamily="18" charset="0"/>
              </a:rPr>
              <a:t> de días cuyo vestido era blanco como la nieve, y el pelo de su cabeza como la lana limpia; su trono llama de fuego, y las ruedas del mismo, fuego </a:t>
            </a:r>
            <a:r>
              <a:rPr lang="es-ES" dirty="0">
                <a:latin typeface="Bell MT" panose="02020503060305020303" pitchFamily="18" charset="0"/>
              </a:rPr>
              <a:t>ardiente”.</a:t>
            </a:r>
            <a:endParaRPr lang="es-ES" dirty="0">
              <a:latin typeface="Bell MT" panose="02020503060305020303" pitchFamily="18" charset="0"/>
            </a:endParaRPr>
          </a:p>
        </p:txBody>
      </p:sp>
    </p:spTree>
    <p:extLst>
      <p:ext uri="{BB962C8B-B14F-4D97-AF65-F5344CB8AC3E}">
        <p14:creationId xmlns:p14="http://schemas.microsoft.com/office/powerpoint/2010/main" val="767096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fade">
                                      <p:cBhvr>
                                        <p:cTn id="12" dur="1000"/>
                                        <p:tgtEl>
                                          <p:spTgt spid="3">
                                            <p:txEl>
                                              <p:pRg st="6" end="6"/>
                                            </p:txEl>
                                          </p:spTgt>
                                        </p:tgtEl>
                                      </p:cBhvr>
                                    </p:animEffect>
                                    <p:anim calcmode="lin" valueType="num">
                                      <p:cBhvr>
                                        <p:cTn id="1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54181" y="260648"/>
            <a:ext cx="11194473" cy="6264696"/>
          </a:xfrm>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lvl="1"/>
            <a:r>
              <a:rPr lang="es-ES" dirty="0">
                <a:solidFill>
                  <a:srgbClr val="0070C0"/>
                </a:solidFill>
              </a:rPr>
              <a:t>Daniel 7: 13-14 </a:t>
            </a:r>
            <a:r>
              <a:rPr lang="es-ES" dirty="0" smtClean="0"/>
              <a:t>“</a:t>
            </a:r>
            <a:r>
              <a:rPr lang="es-ES" dirty="0" smtClean="0">
                <a:latin typeface="Bell MT" panose="02020503060305020303" pitchFamily="18" charset="0"/>
              </a:rPr>
              <a:t>Miraba </a:t>
            </a:r>
            <a:r>
              <a:rPr lang="es-ES" dirty="0">
                <a:latin typeface="Bell MT" panose="02020503060305020303" pitchFamily="18" charset="0"/>
              </a:rPr>
              <a:t>yo en la visión de la noche, y he aquí con las nubes del cielo venía uno como un hijo de hombre, que vino hasta el Anciano de días, y le hicieron acercarse delante de él. Y le fué dado dominio, gloria, y reino, para que todos los pueblos, naciones y lenguas le sirvieran; su dominio es dominio eterno, que nunca pasará, y su reino uno que no será </a:t>
            </a:r>
            <a:r>
              <a:rPr lang="es-ES" dirty="0" smtClean="0">
                <a:latin typeface="Bell MT" panose="02020503060305020303" pitchFamily="18" charset="0"/>
              </a:rPr>
              <a:t>destruido</a:t>
            </a:r>
            <a:r>
              <a:rPr lang="es-ES" dirty="0" smtClean="0"/>
              <a:t>”.</a:t>
            </a:r>
            <a:endParaRPr lang="es-ES" dirty="0"/>
          </a:p>
          <a:p>
            <a:endParaRPr lang="es-ES" dirty="0"/>
          </a:p>
          <a:p>
            <a:pPr lvl="1"/>
            <a:r>
              <a:rPr lang="es-ES" dirty="0">
                <a:solidFill>
                  <a:srgbClr val="0070C0"/>
                </a:solidFill>
              </a:rPr>
              <a:t>Mateo 3: 16-17 </a:t>
            </a:r>
            <a:r>
              <a:rPr lang="es-ES" dirty="0" smtClean="0">
                <a:solidFill>
                  <a:srgbClr val="0070C0"/>
                </a:solidFill>
              </a:rPr>
              <a:t> </a:t>
            </a:r>
            <a:r>
              <a:rPr lang="es-ES" dirty="0" smtClean="0">
                <a:latin typeface="Bell MT" panose="02020503060305020303" pitchFamily="18" charset="0"/>
              </a:rPr>
              <a:t>“Y </a:t>
            </a:r>
            <a:r>
              <a:rPr lang="es-ES" dirty="0">
                <a:latin typeface="Bell MT" panose="02020503060305020303" pitchFamily="18" charset="0"/>
              </a:rPr>
              <a:t>Jesús, después que fué bautizado, subió luego del agua; y he aquí los cielos le fueron abiertos, y vio al Espíritu de Dios que descendía como paloma, y venía sobre él. Y hubo una voz de los cielos, que decía: Este es mi Hijo amado, en quien tengo </a:t>
            </a:r>
            <a:r>
              <a:rPr lang="es-ES" dirty="0" smtClean="0">
                <a:latin typeface="Bell MT" panose="02020503060305020303" pitchFamily="18" charset="0"/>
              </a:rPr>
              <a:t>complacencia”.</a:t>
            </a:r>
            <a:endParaRPr lang="es-ES" dirty="0">
              <a:latin typeface="Bell MT" panose="02020503060305020303" pitchFamily="18" charset="0"/>
            </a:endParaRPr>
          </a:p>
          <a:p>
            <a:endParaRPr lang="es-ES" dirty="0"/>
          </a:p>
          <a:p>
            <a:pPr lvl="1"/>
            <a:r>
              <a:rPr lang="es-ES" dirty="0">
                <a:solidFill>
                  <a:srgbClr val="0070C0"/>
                </a:solidFill>
              </a:rPr>
              <a:t>Mateo 17:5 </a:t>
            </a:r>
            <a:r>
              <a:rPr lang="es-ES" dirty="0" smtClean="0">
                <a:solidFill>
                  <a:srgbClr val="0070C0"/>
                </a:solidFill>
              </a:rPr>
              <a:t> </a:t>
            </a:r>
            <a:r>
              <a:rPr lang="es-ES" dirty="0" smtClean="0">
                <a:latin typeface="Bell MT" panose="02020503060305020303" pitchFamily="18" charset="0"/>
              </a:rPr>
              <a:t>“Mientras </a:t>
            </a:r>
            <a:r>
              <a:rPr lang="es-ES" dirty="0">
                <a:latin typeface="Bell MT" panose="02020503060305020303" pitchFamily="18" charset="0"/>
              </a:rPr>
              <a:t>él, aún hablaba, una nube de luz los cubrió; y he aquí una voz desde la nube, que decía: Este es mi Hijo amado, en quién tengo complacencia, a él </a:t>
            </a:r>
            <a:r>
              <a:rPr lang="es-ES" dirty="0" smtClean="0">
                <a:latin typeface="Bell MT" panose="02020503060305020303" pitchFamily="18" charset="0"/>
              </a:rPr>
              <a:t>oíd”.</a:t>
            </a:r>
            <a:endParaRPr lang="es-ES" dirty="0" smtClean="0">
              <a:latin typeface="Bell MT" panose="02020503060305020303" pitchFamily="18" charset="0"/>
            </a:endParaRPr>
          </a:p>
          <a:p>
            <a:endParaRPr lang="es-ES" dirty="0" smtClean="0"/>
          </a:p>
          <a:p>
            <a:pPr lvl="1"/>
            <a:r>
              <a:rPr lang="es-ES" dirty="0" smtClean="0">
                <a:solidFill>
                  <a:srgbClr val="0070C0"/>
                </a:solidFill>
              </a:rPr>
              <a:t>Daniel </a:t>
            </a:r>
            <a:r>
              <a:rPr lang="es-ES" dirty="0">
                <a:solidFill>
                  <a:srgbClr val="0070C0"/>
                </a:solidFill>
              </a:rPr>
              <a:t>7: 13-14 </a:t>
            </a:r>
            <a:r>
              <a:rPr lang="es-ES" dirty="0" smtClean="0">
                <a:solidFill>
                  <a:srgbClr val="0070C0"/>
                </a:solidFill>
              </a:rPr>
              <a:t> </a:t>
            </a:r>
            <a:r>
              <a:rPr lang="es-ES" dirty="0" smtClean="0"/>
              <a:t>“</a:t>
            </a:r>
            <a:r>
              <a:rPr lang="es-ES" dirty="0" smtClean="0">
                <a:latin typeface="Bell MT" panose="02020503060305020303" pitchFamily="18" charset="0"/>
              </a:rPr>
              <a:t>Miraba </a:t>
            </a:r>
            <a:r>
              <a:rPr lang="es-ES" dirty="0">
                <a:latin typeface="Bell MT" panose="02020503060305020303" pitchFamily="18" charset="0"/>
              </a:rPr>
              <a:t>yo en la visión de la noche, y he aquí con las nubes del cielo venía uno como un hijo de hombre, que vino hasta el Anciano de días, y le hicieron acercarse delante de él. Y le fué dado dominio, gloria, y reino, para que todos los pueblos, naciones y lenguas le sirvieran; su dominio es dominio eterno, que nunca pasará, y su reino uno que no será </a:t>
            </a:r>
            <a:r>
              <a:rPr lang="es-ES" dirty="0" smtClean="0">
                <a:latin typeface="Bell MT" panose="02020503060305020303" pitchFamily="18" charset="0"/>
              </a:rPr>
              <a:t>destruido</a:t>
            </a:r>
            <a:r>
              <a:rPr lang="es-ES" dirty="0" smtClean="0"/>
              <a:t>”.</a:t>
            </a:r>
            <a:endParaRPr lang="es-ES" dirty="0"/>
          </a:p>
          <a:p>
            <a:endParaRPr lang="es-ES" dirty="0"/>
          </a:p>
          <a:p>
            <a:endParaRPr lang="es-CO" dirty="0"/>
          </a:p>
        </p:txBody>
      </p:sp>
    </p:spTree>
    <p:extLst>
      <p:ext uri="{BB962C8B-B14F-4D97-AF65-F5344CB8AC3E}">
        <p14:creationId xmlns:p14="http://schemas.microsoft.com/office/powerpoint/2010/main" val="2301396461"/>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barn(inVertical)">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84909" y="332656"/>
            <a:ext cx="11208327" cy="6264696"/>
          </a:xfrm>
        </p:spPr>
        <p:style>
          <a:lnRef idx="2">
            <a:schemeClr val="accent2"/>
          </a:lnRef>
          <a:fillRef idx="1">
            <a:schemeClr val="lt1"/>
          </a:fillRef>
          <a:effectRef idx="0">
            <a:schemeClr val="accent2"/>
          </a:effectRef>
          <a:fontRef idx="minor">
            <a:schemeClr val="dk1"/>
          </a:fontRef>
        </p:style>
        <p:txBody>
          <a:bodyPr>
            <a:normAutofit/>
          </a:bodyPr>
          <a:lstStyle/>
          <a:p>
            <a:pPr lvl="1"/>
            <a:r>
              <a:rPr lang="es-ES" dirty="0">
                <a:solidFill>
                  <a:srgbClr val="0070C0"/>
                </a:solidFill>
              </a:rPr>
              <a:t>Mateo 3: 16-17 </a:t>
            </a:r>
            <a:r>
              <a:rPr lang="es-ES" dirty="0" smtClean="0">
                <a:solidFill>
                  <a:srgbClr val="0070C0"/>
                </a:solidFill>
              </a:rPr>
              <a:t> </a:t>
            </a:r>
            <a:r>
              <a:rPr lang="es-ES" dirty="0" smtClean="0">
                <a:latin typeface="Bell MT" panose="02020503060305020303" pitchFamily="18" charset="0"/>
              </a:rPr>
              <a:t>“Y </a:t>
            </a:r>
            <a:r>
              <a:rPr lang="es-ES" dirty="0">
                <a:latin typeface="Bell MT" panose="02020503060305020303" pitchFamily="18" charset="0"/>
              </a:rPr>
              <a:t>Jesús, después que fué bautizado, subió luego del agua; y he aquí los cielos le fueron abiertos, y vio al Espíritu de Dios que descendía como paloma, y venía sobre él. Y hubo una voz de los cielos, que decía: Este es mi Hijo amado, en quien tengo complacencia</a:t>
            </a:r>
            <a:r>
              <a:rPr lang="es-ES" dirty="0" smtClean="0">
                <a:latin typeface="Bell MT" panose="02020503060305020303" pitchFamily="18" charset="0"/>
              </a:rPr>
              <a:t>.”</a:t>
            </a:r>
            <a:endParaRPr lang="es-ES" dirty="0">
              <a:latin typeface="Bell MT" panose="02020503060305020303" pitchFamily="18" charset="0"/>
            </a:endParaRPr>
          </a:p>
          <a:p>
            <a:endParaRPr lang="es-ES" dirty="0"/>
          </a:p>
          <a:p>
            <a:pPr lvl="1"/>
            <a:r>
              <a:rPr lang="es-ES" dirty="0">
                <a:solidFill>
                  <a:srgbClr val="0070C0"/>
                </a:solidFill>
              </a:rPr>
              <a:t>Mateo 17:5 </a:t>
            </a:r>
            <a:r>
              <a:rPr lang="es-ES" dirty="0" smtClean="0">
                <a:solidFill>
                  <a:srgbClr val="0070C0"/>
                </a:solidFill>
              </a:rPr>
              <a:t> </a:t>
            </a:r>
            <a:r>
              <a:rPr lang="es-ES" dirty="0" smtClean="0">
                <a:latin typeface="Bell MT" panose="02020503060305020303" pitchFamily="18" charset="0"/>
              </a:rPr>
              <a:t>“Mientras </a:t>
            </a:r>
            <a:r>
              <a:rPr lang="es-ES" dirty="0">
                <a:latin typeface="Bell MT" panose="02020503060305020303" pitchFamily="18" charset="0"/>
              </a:rPr>
              <a:t>él, aún hablaba, una nube de luz los cubrió; y he aquí una voz desde la nube, que decía: Este es mi Hijo amado, en quién tengo complacencia, a él </a:t>
            </a:r>
            <a:r>
              <a:rPr lang="es-ES" dirty="0" smtClean="0">
                <a:latin typeface="Bell MT" panose="02020503060305020303" pitchFamily="18" charset="0"/>
              </a:rPr>
              <a:t>oíd”.</a:t>
            </a:r>
            <a:endParaRPr lang="es-ES" dirty="0">
              <a:latin typeface="Bell MT" panose="02020503060305020303" pitchFamily="18" charset="0"/>
            </a:endParaRPr>
          </a:p>
          <a:p>
            <a:endParaRPr lang="es-ES" dirty="0">
              <a:latin typeface="Bell MT" panose="02020503060305020303" pitchFamily="18" charset="0"/>
            </a:endParaRPr>
          </a:p>
          <a:p>
            <a:pPr lvl="1"/>
            <a:r>
              <a:rPr lang="es-ES" dirty="0">
                <a:solidFill>
                  <a:srgbClr val="0070C0"/>
                </a:solidFill>
              </a:rPr>
              <a:t>Mateo 28:19 </a:t>
            </a:r>
            <a:r>
              <a:rPr lang="es-ES" dirty="0" smtClean="0">
                <a:solidFill>
                  <a:srgbClr val="0070C0"/>
                </a:solidFill>
              </a:rPr>
              <a:t> </a:t>
            </a:r>
            <a:r>
              <a:rPr lang="es-ES" dirty="0" smtClean="0">
                <a:latin typeface="Bell MT" panose="02020503060305020303" pitchFamily="18" charset="0"/>
              </a:rPr>
              <a:t>“Por </a:t>
            </a:r>
            <a:r>
              <a:rPr lang="es-ES" dirty="0">
                <a:latin typeface="Bell MT" panose="02020503060305020303" pitchFamily="18" charset="0"/>
              </a:rPr>
              <a:t>tanto, id, y haced discípulos a todas las naciones, bautizándolos en el nombre del Padre, y del Hijo, y del Espíritu </a:t>
            </a:r>
            <a:r>
              <a:rPr lang="es-ES" dirty="0" smtClean="0">
                <a:latin typeface="Bell MT" panose="02020503060305020303" pitchFamily="18" charset="0"/>
              </a:rPr>
              <a:t>Santo”.</a:t>
            </a:r>
            <a:endParaRPr lang="es-ES" dirty="0">
              <a:latin typeface="Bell MT" panose="02020503060305020303" pitchFamily="18" charset="0"/>
            </a:endParaRPr>
          </a:p>
          <a:p>
            <a:endParaRPr lang="es-ES" dirty="0"/>
          </a:p>
          <a:p>
            <a:pPr lvl="1"/>
            <a:r>
              <a:rPr lang="es-ES" dirty="0">
                <a:solidFill>
                  <a:srgbClr val="0070C0"/>
                </a:solidFill>
              </a:rPr>
              <a:t>Hechos 7:55-56 </a:t>
            </a:r>
            <a:r>
              <a:rPr lang="es-ES" dirty="0" smtClean="0">
                <a:solidFill>
                  <a:srgbClr val="0070C0"/>
                </a:solidFill>
              </a:rPr>
              <a:t> </a:t>
            </a:r>
            <a:r>
              <a:rPr lang="es-ES" dirty="0" smtClean="0">
                <a:latin typeface="Bell MT" panose="02020503060305020303" pitchFamily="18" charset="0"/>
              </a:rPr>
              <a:t>“Pero </a:t>
            </a:r>
            <a:r>
              <a:rPr lang="es-ES" dirty="0">
                <a:latin typeface="Bell MT" panose="02020503060305020303" pitchFamily="18" charset="0"/>
              </a:rPr>
              <a:t>Esteban, lleno del Espíritu Santo, puestos los ojos en el cielo, vio la gloria de Dios, y a Jesús que estaba a la diestra de Dios. Y dijo: He aquí, veo los cielos abiertos, y al Hijo del Hombre que está a la diestra de </a:t>
            </a:r>
            <a:r>
              <a:rPr lang="es-ES" dirty="0" smtClean="0">
                <a:latin typeface="Bell MT" panose="02020503060305020303" pitchFamily="18" charset="0"/>
              </a:rPr>
              <a:t>Dios”.</a:t>
            </a:r>
            <a:endParaRPr lang="es-ES" dirty="0">
              <a:latin typeface="Bell MT" panose="02020503060305020303" pitchFamily="18" charset="0"/>
            </a:endParaRPr>
          </a:p>
        </p:txBody>
      </p:sp>
    </p:spTree>
    <p:extLst>
      <p:ext uri="{BB962C8B-B14F-4D97-AF65-F5344CB8AC3E}">
        <p14:creationId xmlns:p14="http://schemas.microsoft.com/office/powerpoint/2010/main" val="84451375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ircle(in)">
                                      <p:cBhvr>
                                        <p:cTn id="7" dur="2000"/>
                                        <p:tgtEl>
                                          <p:spTgt spid="3">
                                            <p:txEl>
                                              <p:pRg st="4" end="4"/>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circle(in)">
                                      <p:cBhvr>
                                        <p:cTn id="10"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95745" y="836713"/>
            <a:ext cx="11028219" cy="5289451"/>
          </a:xfrm>
        </p:spPr>
        <p:style>
          <a:lnRef idx="2">
            <a:schemeClr val="accent2"/>
          </a:lnRef>
          <a:fillRef idx="1">
            <a:schemeClr val="lt1"/>
          </a:fillRef>
          <a:effectRef idx="0">
            <a:schemeClr val="accent2"/>
          </a:effectRef>
          <a:fontRef idx="minor">
            <a:schemeClr val="dk1"/>
          </a:fontRef>
        </p:style>
        <p:txBody>
          <a:bodyPr>
            <a:normAutofit/>
          </a:bodyPr>
          <a:lstStyle/>
          <a:p>
            <a:pPr lvl="1"/>
            <a:endParaRPr lang="es-ES" dirty="0" smtClean="0">
              <a:solidFill>
                <a:srgbClr val="0070C0"/>
              </a:solidFill>
            </a:endParaRPr>
          </a:p>
          <a:p>
            <a:pPr lvl="1"/>
            <a:r>
              <a:rPr lang="es-ES" dirty="0" smtClean="0">
                <a:solidFill>
                  <a:srgbClr val="0070C0"/>
                </a:solidFill>
              </a:rPr>
              <a:t>Apocalípsis </a:t>
            </a:r>
            <a:r>
              <a:rPr lang="es-ES" dirty="0">
                <a:solidFill>
                  <a:srgbClr val="0070C0"/>
                </a:solidFill>
              </a:rPr>
              <a:t>4:5 </a:t>
            </a:r>
            <a:r>
              <a:rPr lang="es-ES" dirty="0" smtClean="0">
                <a:solidFill>
                  <a:srgbClr val="0070C0"/>
                </a:solidFill>
              </a:rPr>
              <a:t> </a:t>
            </a:r>
            <a:r>
              <a:rPr lang="es-ES" dirty="0" smtClean="0"/>
              <a:t>“</a:t>
            </a:r>
            <a:r>
              <a:rPr lang="es-ES" dirty="0" smtClean="0">
                <a:latin typeface="Bell MT" panose="02020503060305020303" pitchFamily="18" charset="0"/>
              </a:rPr>
              <a:t>Y </a:t>
            </a:r>
            <a:r>
              <a:rPr lang="es-ES" dirty="0">
                <a:latin typeface="Bell MT" panose="02020503060305020303" pitchFamily="18" charset="0"/>
              </a:rPr>
              <a:t>del trono salían relámpagos y truenos y voces; y delante del trono ardían siete lámparas de fuego, las cuales son los siete espíritus de </a:t>
            </a:r>
            <a:r>
              <a:rPr lang="es-ES" dirty="0" smtClean="0">
                <a:latin typeface="Bell MT" panose="02020503060305020303" pitchFamily="18" charset="0"/>
              </a:rPr>
              <a:t>Dios</a:t>
            </a:r>
            <a:r>
              <a:rPr lang="es-ES" dirty="0" smtClean="0"/>
              <a:t>”.</a:t>
            </a:r>
            <a:endParaRPr lang="es-ES" dirty="0"/>
          </a:p>
          <a:p>
            <a:endParaRPr lang="es-ES" dirty="0"/>
          </a:p>
          <a:p>
            <a:pPr lvl="1"/>
            <a:r>
              <a:rPr lang="es-ES" dirty="0">
                <a:solidFill>
                  <a:srgbClr val="0070C0"/>
                </a:solidFill>
              </a:rPr>
              <a:t>Apocalipsis 5:1 </a:t>
            </a:r>
            <a:r>
              <a:rPr lang="es-ES" dirty="0" smtClean="0">
                <a:solidFill>
                  <a:srgbClr val="0070C0"/>
                </a:solidFill>
              </a:rPr>
              <a:t> </a:t>
            </a:r>
            <a:r>
              <a:rPr lang="es-ES" dirty="0" smtClean="0">
                <a:latin typeface="Bell MT" panose="02020503060305020303" pitchFamily="18" charset="0"/>
              </a:rPr>
              <a:t>“Y </a:t>
            </a:r>
            <a:r>
              <a:rPr lang="es-ES" dirty="0">
                <a:latin typeface="Bell MT" panose="02020503060305020303" pitchFamily="18" charset="0"/>
              </a:rPr>
              <a:t>vi. en la mano derecha del que estaba sentado en el trono un libro escrito por dentro y por fuera, sellado con siete sellos</a:t>
            </a:r>
            <a:r>
              <a:rPr lang="es-ES" dirty="0" smtClean="0">
                <a:latin typeface="Bell MT" panose="02020503060305020303" pitchFamily="18" charset="0"/>
              </a:rPr>
              <a:t>.”</a:t>
            </a:r>
            <a:endParaRPr lang="es-ES" dirty="0">
              <a:latin typeface="Bell MT" panose="02020503060305020303" pitchFamily="18" charset="0"/>
            </a:endParaRPr>
          </a:p>
          <a:p>
            <a:endParaRPr lang="es-ES" dirty="0"/>
          </a:p>
          <a:p>
            <a:pPr lvl="1"/>
            <a:r>
              <a:rPr lang="es-ES" dirty="0">
                <a:solidFill>
                  <a:srgbClr val="0070C0"/>
                </a:solidFill>
              </a:rPr>
              <a:t>Apocalipsis 5: 6-7 </a:t>
            </a:r>
            <a:r>
              <a:rPr lang="es-ES" dirty="0" smtClean="0">
                <a:solidFill>
                  <a:srgbClr val="0070C0"/>
                </a:solidFill>
              </a:rPr>
              <a:t> </a:t>
            </a:r>
            <a:r>
              <a:rPr lang="es-ES" dirty="0" smtClean="0">
                <a:latin typeface="Bell MT" panose="02020503060305020303" pitchFamily="18" charset="0"/>
              </a:rPr>
              <a:t>“Y </a:t>
            </a:r>
            <a:r>
              <a:rPr lang="es-ES" dirty="0">
                <a:latin typeface="Bell MT" panose="02020503060305020303" pitchFamily="18" charset="0"/>
              </a:rPr>
              <a:t>miré, y vi que en medio del trono y de los cuatro seres vivientes, y en medio de los ancianos, estaba en pié un Cordero como inmolado, que tenía siete cuernos, y siete ojos, los cuales son los siete espíritus de Dios enviados por toda la tierra. Y vino, y tomó el libro de la mano derecha del que estaba sentado en el </a:t>
            </a:r>
            <a:r>
              <a:rPr lang="es-ES" dirty="0" smtClean="0">
                <a:latin typeface="Bell MT" panose="02020503060305020303" pitchFamily="18" charset="0"/>
              </a:rPr>
              <a:t>trono”.</a:t>
            </a:r>
            <a:endParaRPr lang="es-ES" dirty="0">
              <a:latin typeface="Bell MT" panose="02020503060305020303" pitchFamily="18" charset="0"/>
            </a:endParaRPr>
          </a:p>
        </p:txBody>
      </p:sp>
    </p:spTree>
    <p:extLst>
      <p:ext uri="{BB962C8B-B14F-4D97-AF65-F5344CB8AC3E}">
        <p14:creationId xmlns:p14="http://schemas.microsoft.com/office/powerpoint/2010/main" val="2398871790"/>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1000"/>
                                        <p:tgtEl>
                                          <p:spTgt spid="3">
                                            <p:txEl>
                                              <p:pRg st="5" end="5"/>
                                            </p:txEl>
                                          </p:spTgt>
                                        </p:tgtEl>
                                      </p:cBhvr>
                                    </p:animEffect>
                                    <p:anim calcmode="lin" valueType="num">
                                      <p:cBhvr>
                                        <p:cTn id="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84909" y="332657"/>
            <a:ext cx="11305309" cy="6192834"/>
          </a:xfrm>
        </p:spPr>
        <p:style>
          <a:lnRef idx="2">
            <a:schemeClr val="accent2"/>
          </a:lnRef>
          <a:fillRef idx="1">
            <a:schemeClr val="lt1"/>
          </a:fillRef>
          <a:effectRef idx="0">
            <a:schemeClr val="accent2"/>
          </a:effectRef>
          <a:fontRef idx="minor">
            <a:schemeClr val="dk1"/>
          </a:fontRef>
        </p:style>
        <p:txBody>
          <a:bodyPr>
            <a:normAutofit/>
          </a:bodyPr>
          <a:lstStyle/>
          <a:p>
            <a:pPr marL="0" indent="0">
              <a:buNone/>
            </a:pPr>
            <a:r>
              <a:rPr lang="es-ES" sz="3600" dirty="0">
                <a:solidFill>
                  <a:srgbClr val="FF0000"/>
                </a:solidFill>
              </a:rPr>
              <a:t>Cada una de las tres personas posee la sustancia divina.</a:t>
            </a:r>
          </a:p>
          <a:p>
            <a:pPr marL="0" indent="0">
              <a:buNone/>
            </a:pPr>
            <a:endParaRPr lang="es-ES" u="sng" dirty="0" smtClean="0">
              <a:solidFill>
                <a:srgbClr val="FF0000"/>
              </a:solidFill>
            </a:endParaRPr>
          </a:p>
          <a:p>
            <a:pPr marL="0" indent="0">
              <a:buNone/>
            </a:pPr>
            <a:r>
              <a:rPr lang="es-ES" sz="3200" b="1" u="sng" dirty="0" smtClean="0">
                <a:solidFill>
                  <a:srgbClr val="FF0000"/>
                </a:solidFill>
              </a:rPr>
              <a:t>El </a:t>
            </a:r>
            <a:r>
              <a:rPr lang="es-ES" sz="3200" b="1" u="sng" dirty="0">
                <a:solidFill>
                  <a:srgbClr val="FF0000"/>
                </a:solidFill>
              </a:rPr>
              <a:t>Padre es Dios</a:t>
            </a:r>
            <a:r>
              <a:rPr lang="es-ES" sz="3200" b="1" dirty="0">
                <a:solidFill>
                  <a:srgbClr val="FF0000"/>
                </a:solidFill>
              </a:rPr>
              <a:t>.</a:t>
            </a:r>
          </a:p>
          <a:p>
            <a:endParaRPr lang="es-ES" dirty="0"/>
          </a:p>
          <a:p>
            <a:pPr lvl="1"/>
            <a:r>
              <a:rPr lang="es-ES" dirty="0">
                <a:solidFill>
                  <a:srgbClr val="0070C0"/>
                </a:solidFill>
              </a:rPr>
              <a:t>2 Reyes. 19:15 </a:t>
            </a:r>
            <a:r>
              <a:rPr lang="es-ES" dirty="0" smtClean="0">
                <a:solidFill>
                  <a:srgbClr val="0070C0"/>
                </a:solidFill>
              </a:rPr>
              <a:t> </a:t>
            </a:r>
            <a:r>
              <a:rPr lang="es-ES" dirty="0" smtClean="0">
                <a:latin typeface="Bell MT" panose="02020503060305020303" pitchFamily="18" charset="0"/>
              </a:rPr>
              <a:t>“Y </a:t>
            </a:r>
            <a:r>
              <a:rPr lang="es-ES" dirty="0">
                <a:latin typeface="Bell MT" panose="02020503060305020303" pitchFamily="18" charset="0"/>
              </a:rPr>
              <a:t>oró Ezequías delante de Jehová diciendo: Jehová Dios de Israel, que moras entre los querubines, sólo tú eres Dios de todos los reinos de la tierra; tú hiciste el cielo y la </a:t>
            </a:r>
            <a:r>
              <a:rPr lang="es-ES" dirty="0" smtClean="0">
                <a:latin typeface="Bell MT" panose="02020503060305020303" pitchFamily="18" charset="0"/>
              </a:rPr>
              <a:t>tierra”.</a:t>
            </a:r>
            <a:endParaRPr lang="es-ES" dirty="0">
              <a:latin typeface="Bell MT" panose="02020503060305020303" pitchFamily="18" charset="0"/>
            </a:endParaRPr>
          </a:p>
          <a:p>
            <a:endParaRPr lang="es-ES" dirty="0"/>
          </a:p>
          <a:p>
            <a:pPr lvl="1"/>
            <a:r>
              <a:rPr lang="es-ES" dirty="0">
                <a:solidFill>
                  <a:srgbClr val="0070C0"/>
                </a:solidFill>
              </a:rPr>
              <a:t>Isaías 44: 6 </a:t>
            </a:r>
            <a:r>
              <a:rPr lang="es-ES" dirty="0" smtClean="0">
                <a:solidFill>
                  <a:srgbClr val="0070C0"/>
                </a:solidFill>
              </a:rPr>
              <a:t> </a:t>
            </a:r>
            <a:r>
              <a:rPr lang="es-ES" dirty="0" smtClean="0"/>
              <a:t>“</a:t>
            </a:r>
            <a:r>
              <a:rPr lang="es-ES" dirty="0" smtClean="0">
                <a:latin typeface="Bell MT" panose="02020503060305020303" pitchFamily="18" charset="0"/>
              </a:rPr>
              <a:t>Así </a:t>
            </a:r>
            <a:r>
              <a:rPr lang="es-ES" dirty="0">
                <a:latin typeface="Bell MT" panose="02020503060305020303" pitchFamily="18" charset="0"/>
              </a:rPr>
              <a:t>dice Jehová Rey de Israel, y su Redentor, Jehová de los ejércitos: Yo soy el primero y yo soy el postrero, y fuera de mí no hay </a:t>
            </a:r>
            <a:r>
              <a:rPr lang="es-ES" dirty="0" smtClean="0">
                <a:latin typeface="Bell MT" panose="02020503060305020303" pitchFamily="18" charset="0"/>
              </a:rPr>
              <a:t>Dios</a:t>
            </a:r>
            <a:r>
              <a:rPr lang="es-ES" dirty="0" smtClean="0"/>
              <a:t>”.</a:t>
            </a:r>
            <a:endParaRPr lang="es-ES" dirty="0"/>
          </a:p>
          <a:p>
            <a:endParaRPr lang="es-ES" dirty="0"/>
          </a:p>
          <a:p>
            <a:pPr lvl="1"/>
            <a:r>
              <a:rPr lang="es-ES" dirty="0">
                <a:solidFill>
                  <a:srgbClr val="0070C0"/>
                </a:solidFill>
              </a:rPr>
              <a:t>1 Corintios 8:6 </a:t>
            </a:r>
            <a:r>
              <a:rPr lang="es-ES" dirty="0" smtClean="0">
                <a:solidFill>
                  <a:srgbClr val="0070C0"/>
                </a:solidFill>
              </a:rPr>
              <a:t> </a:t>
            </a:r>
            <a:r>
              <a:rPr lang="es-ES" dirty="0" smtClean="0">
                <a:latin typeface="Bell MT" panose="02020503060305020303" pitchFamily="18" charset="0"/>
              </a:rPr>
              <a:t>“Para </a:t>
            </a:r>
            <a:r>
              <a:rPr lang="es-ES" dirty="0">
                <a:latin typeface="Bell MT" panose="02020503060305020303" pitchFamily="18" charset="0"/>
              </a:rPr>
              <a:t>nosotros, sin embargo, sólo hay un Dios, el Padre, del cual proceden todas las cosas, y nosotros somos para él; y un Señor, Jesucristo, por medio del cual son todas las cosas, y nosotros por medio de </a:t>
            </a:r>
            <a:r>
              <a:rPr lang="es-ES" dirty="0" smtClean="0">
                <a:latin typeface="Bell MT" panose="02020503060305020303" pitchFamily="18" charset="0"/>
              </a:rPr>
              <a:t>él”</a:t>
            </a:r>
            <a:r>
              <a:rPr lang="es-ES" dirty="0" smtClean="0"/>
              <a:t>.</a:t>
            </a:r>
            <a:endParaRPr lang="es-ES" dirty="0"/>
          </a:p>
        </p:txBody>
      </p:sp>
    </p:spTree>
    <p:extLst>
      <p:ext uri="{BB962C8B-B14F-4D97-AF65-F5344CB8AC3E}">
        <p14:creationId xmlns:p14="http://schemas.microsoft.com/office/powerpoint/2010/main" val="3405116235"/>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barn(inVertical)">
                                      <p:cBhvr>
                                        <p:cTn id="16"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92727" y="332657"/>
            <a:ext cx="10848109" cy="6234398"/>
          </a:xfrm>
        </p:spPr>
        <p:style>
          <a:lnRef idx="2">
            <a:schemeClr val="accent2"/>
          </a:lnRef>
          <a:fillRef idx="1">
            <a:schemeClr val="lt1"/>
          </a:fillRef>
          <a:effectRef idx="0">
            <a:schemeClr val="accent2"/>
          </a:effectRef>
          <a:fontRef idx="minor">
            <a:schemeClr val="dk1"/>
          </a:fontRef>
        </p:style>
        <p:txBody>
          <a:bodyPr>
            <a:normAutofit lnSpcReduction="10000"/>
          </a:bodyPr>
          <a:lstStyle/>
          <a:p>
            <a:endParaRPr lang="es-ES" dirty="0"/>
          </a:p>
          <a:p>
            <a:pPr marL="0" indent="0">
              <a:buNone/>
            </a:pPr>
            <a:r>
              <a:rPr lang="es-ES" sz="3300" b="1" u="sng" dirty="0">
                <a:solidFill>
                  <a:srgbClr val="FF0000"/>
                </a:solidFill>
              </a:rPr>
              <a:t>El Hijo es Dios.</a:t>
            </a:r>
          </a:p>
          <a:p>
            <a:endParaRPr lang="es-ES" dirty="0"/>
          </a:p>
          <a:p>
            <a:pPr lvl="1"/>
            <a:r>
              <a:rPr lang="es-ES" sz="2800" dirty="0">
                <a:solidFill>
                  <a:srgbClr val="0070C0"/>
                </a:solidFill>
              </a:rPr>
              <a:t>Romanos 9:5 </a:t>
            </a:r>
            <a:r>
              <a:rPr lang="es-ES" sz="2800" dirty="0" smtClean="0">
                <a:solidFill>
                  <a:srgbClr val="0070C0"/>
                </a:solidFill>
              </a:rPr>
              <a:t> </a:t>
            </a:r>
            <a:r>
              <a:rPr lang="es-ES" sz="2800" dirty="0" smtClean="0"/>
              <a:t>“</a:t>
            </a:r>
            <a:r>
              <a:rPr lang="es-ES" sz="2800" dirty="0" smtClean="0">
                <a:latin typeface="Bell MT" panose="02020503060305020303" pitchFamily="18" charset="0"/>
              </a:rPr>
              <a:t>De </a:t>
            </a:r>
            <a:r>
              <a:rPr lang="es-ES" sz="2800" dirty="0">
                <a:latin typeface="Bell MT" panose="02020503060305020303" pitchFamily="18" charset="0"/>
              </a:rPr>
              <a:t>quienes son los patriarcas, y de los cuales, según la carne, vino Cristo, el cual es Dios sobre todas las cosas, bendito por los siglos, </a:t>
            </a:r>
            <a:r>
              <a:rPr lang="es-ES" sz="2800" dirty="0" smtClean="0">
                <a:latin typeface="Bell MT" panose="02020503060305020303" pitchFamily="18" charset="0"/>
              </a:rPr>
              <a:t>amén</a:t>
            </a:r>
            <a:r>
              <a:rPr lang="es-ES" sz="2800" dirty="0" smtClean="0"/>
              <a:t>”.</a:t>
            </a:r>
            <a:endParaRPr lang="es-ES" sz="2800" dirty="0"/>
          </a:p>
          <a:p>
            <a:endParaRPr lang="es-ES" sz="3200" dirty="0"/>
          </a:p>
          <a:p>
            <a:pPr lvl="1"/>
            <a:r>
              <a:rPr lang="es-ES" sz="2800" dirty="0">
                <a:solidFill>
                  <a:srgbClr val="0070C0"/>
                </a:solidFill>
              </a:rPr>
              <a:t>Hebreos 1:8 </a:t>
            </a:r>
            <a:r>
              <a:rPr lang="es-ES" sz="2800" dirty="0" smtClean="0">
                <a:solidFill>
                  <a:srgbClr val="0070C0"/>
                </a:solidFill>
              </a:rPr>
              <a:t> </a:t>
            </a:r>
            <a:r>
              <a:rPr lang="es-ES" sz="2800" dirty="0" smtClean="0"/>
              <a:t>“</a:t>
            </a:r>
            <a:r>
              <a:rPr lang="es-ES" sz="2800" dirty="0" smtClean="0">
                <a:latin typeface="Bell MT" panose="02020503060305020303" pitchFamily="18" charset="0"/>
              </a:rPr>
              <a:t>Mas </a:t>
            </a:r>
            <a:r>
              <a:rPr lang="es-ES" sz="2800" dirty="0">
                <a:latin typeface="Bell MT" panose="02020503060305020303" pitchFamily="18" charset="0"/>
              </a:rPr>
              <a:t>del Hijo dice: Tu trono, oh Dios, por el siglo del siglo; Cetro de equidad es el cetro de tu </a:t>
            </a:r>
            <a:r>
              <a:rPr lang="es-ES" sz="2800" dirty="0" smtClean="0">
                <a:latin typeface="Bell MT" panose="02020503060305020303" pitchFamily="18" charset="0"/>
              </a:rPr>
              <a:t>reino</a:t>
            </a:r>
            <a:r>
              <a:rPr lang="es-ES" sz="2800" dirty="0" smtClean="0"/>
              <a:t>”.</a:t>
            </a:r>
            <a:endParaRPr lang="es-ES" sz="2800" dirty="0"/>
          </a:p>
          <a:p>
            <a:endParaRPr lang="es-ES" sz="3200" dirty="0"/>
          </a:p>
          <a:p>
            <a:pPr lvl="1"/>
            <a:r>
              <a:rPr lang="es-ES" sz="2800" dirty="0">
                <a:solidFill>
                  <a:srgbClr val="0070C0"/>
                </a:solidFill>
              </a:rPr>
              <a:t>1 Juan 5:20 </a:t>
            </a:r>
            <a:r>
              <a:rPr lang="es-ES" sz="2800" dirty="0" smtClean="0"/>
              <a:t> “</a:t>
            </a:r>
            <a:r>
              <a:rPr lang="es-ES" sz="2800" dirty="0" smtClean="0">
                <a:latin typeface="Bell MT" panose="02020503060305020303" pitchFamily="18" charset="0"/>
              </a:rPr>
              <a:t>Pero </a:t>
            </a:r>
            <a:r>
              <a:rPr lang="es-ES" sz="2800" dirty="0">
                <a:latin typeface="Bell MT" panose="02020503060305020303" pitchFamily="18" charset="0"/>
              </a:rPr>
              <a:t>sabemos que el Hijo de Dios ha venido, y nos ha dado entendimiento para conocer al que es verdadero; y estamos en el verdadero, en su Hijo Jesucristo. Este es el verdadero Dios, y la vida </a:t>
            </a:r>
            <a:r>
              <a:rPr lang="es-ES" sz="2800" dirty="0" smtClean="0">
                <a:latin typeface="Bell MT" panose="02020503060305020303" pitchFamily="18" charset="0"/>
              </a:rPr>
              <a:t>eterna</a:t>
            </a:r>
            <a:r>
              <a:rPr lang="es-ES" sz="2800" dirty="0" smtClean="0"/>
              <a:t>”</a:t>
            </a:r>
            <a:endParaRPr lang="es-ES" sz="2800" dirty="0"/>
          </a:p>
          <a:p>
            <a:endParaRPr lang="es-CO" dirty="0"/>
          </a:p>
        </p:txBody>
      </p:sp>
    </p:spTree>
    <p:extLst>
      <p:ext uri="{BB962C8B-B14F-4D97-AF65-F5344CB8AC3E}">
        <p14:creationId xmlns:p14="http://schemas.microsoft.com/office/powerpoint/2010/main" val="1359067303"/>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barn(inVertical)">
                                      <p:cBhvr>
                                        <p:cTn id="1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81891" y="872837"/>
            <a:ext cx="11180618" cy="5126182"/>
          </a:xfrm>
        </p:spPr>
        <p:style>
          <a:lnRef idx="2">
            <a:schemeClr val="accent2"/>
          </a:lnRef>
          <a:fillRef idx="1">
            <a:schemeClr val="lt1"/>
          </a:fillRef>
          <a:effectRef idx="0">
            <a:schemeClr val="accent2"/>
          </a:effectRef>
          <a:fontRef idx="minor">
            <a:schemeClr val="dk1"/>
          </a:fontRef>
        </p:style>
        <p:txBody>
          <a:bodyPr>
            <a:normAutofit/>
          </a:bodyPr>
          <a:lstStyle/>
          <a:p>
            <a:pPr marL="0" indent="0">
              <a:buNone/>
            </a:pPr>
            <a:r>
              <a:rPr lang="es-ES" sz="3000" b="1" u="sng" dirty="0" smtClean="0">
                <a:solidFill>
                  <a:srgbClr val="FF0000"/>
                </a:solidFill>
              </a:rPr>
              <a:t>El Espíritu Santo es Dios.</a:t>
            </a:r>
          </a:p>
          <a:p>
            <a:endParaRPr lang="es-ES" sz="3000" b="1" u="sng" dirty="0" smtClean="0">
              <a:solidFill>
                <a:srgbClr val="FF0000"/>
              </a:solidFill>
            </a:endParaRPr>
          </a:p>
          <a:p>
            <a:r>
              <a:rPr lang="es-ES" dirty="0" smtClean="0">
                <a:solidFill>
                  <a:srgbClr val="0070C0"/>
                </a:solidFill>
              </a:rPr>
              <a:t>Hechos 5: 3-4  </a:t>
            </a:r>
            <a:r>
              <a:rPr lang="es-ES" dirty="0" smtClean="0"/>
              <a:t>“</a:t>
            </a:r>
            <a:r>
              <a:rPr lang="es-ES" dirty="0" smtClean="0">
                <a:latin typeface="Bell MT" panose="02020503060305020303" pitchFamily="18" charset="0"/>
              </a:rPr>
              <a:t>Y dijo Pedro: Ananías, ¿porqué llenó Satanás tu corazón para que mintieses al Espíritu Santo, y sustrajeses del precio de la heredad? Reteniéndola, ¿no se te quedaba a tí? Y vendida, ¿no estaba en tu poder? ¿Por qué pusiste esto en tu corazón? No has mentido a los hombres, sino a Dios”.</a:t>
            </a:r>
          </a:p>
          <a:p>
            <a:endParaRPr lang="es-ES" dirty="0" smtClean="0"/>
          </a:p>
          <a:p>
            <a:r>
              <a:rPr lang="es-ES" dirty="0" smtClean="0">
                <a:solidFill>
                  <a:srgbClr val="0070C0"/>
                </a:solidFill>
              </a:rPr>
              <a:t>2 Corintios 3:17</a:t>
            </a:r>
            <a:r>
              <a:rPr lang="es-ES" dirty="0" smtClean="0"/>
              <a:t> “</a:t>
            </a:r>
            <a:r>
              <a:rPr lang="es-ES" dirty="0" smtClean="0">
                <a:latin typeface="Bell MT" panose="02020503060305020303" pitchFamily="18" charset="0"/>
              </a:rPr>
              <a:t>Porque el Señor es el Espíritu; y donde está el Espíritu del Señor, allí hay libertad</a:t>
            </a:r>
            <a:r>
              <a:rPr lang="es-ES" dirty="0" smtClean="0"/>
              <a:t>”.</a:t>
            </a:r>
          </a:p>
          <a:p>
            <a:endParaRPr lang="es-ES" dirty="0" smtClean="0"/>
          </a:p>
          <a:p>
            <a:endParaRPr lang="es-ES" dirty="0" smtClean="0"/>
          </a:p>
        </p:txBody>
      </p:sp>
    </p:spTree>
    <p:extLst>
      <p:ext uri="{BB962C8B-B14F-4D97-AF65-F5344CB8AC3E}">
        <p14:creationId xmlns:p14="http://schemas.microsoft.com/office/powerpoint/2010/main" val="66954101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Autofit/>
          </a:bodyPr>
          <a:lstStyle/>
          <a:p>
            <a:pPr algn="ctr"/>
            <a:r>
              <a:rPr lang="es-ES" sz="2400" dirty="0" smtClean="0"/>
              <a:t>Cada una de las tres personas tiene como su naturaleza propia la completa naturaleza divina. Esta naturaleza no se divide y las personas de la trinidad participan de ella en una plenitud de calidad, no de cantidad.</a:t>
            </a:r>
            <a:endParaRPr lang="es-CO" sz="2400" dirty="0"/>
          </a:p>
        </p:txBody>
      </p:sp>
      <p:sp>
        <p:nvSpPr>
          <p:cNvPr id="3" name="Marcador de contenido 2"/>
          <p:cNvSpPr>
            <a:spLocks noGrp="1"/>
          </p:cNvSpPr>
          <p:nvPr>
            <p:ph idx="1"/>
          </p:nvPr>
        </p:nvSpPr>
        <p:spPr>
          <a:xfrm>
            <a:off x="838200" y="5723429"/>
            <a:ext cx="10515600" cy="954461"/>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ES" dirty="0" smtClean="0"/>
              <a:t>Cada persona es con las otras necesaria y eternamente una sustancia, de manera que no hay tres dioses sino un sólo Dios verdadero que subsiste en las personas del Padre, del Hijo y del Espíritu Santo.</a:t>
            </a:r>
          </a:p>
        </p:txBody>
      </p:sp>
      <p:pic>
        <p:nvPicPr>
          <p:cNvPr id="5" name="Imagen 4"/>
          <p:cNvPicPr>
            <a:picLocks noChangeAspect="1"/>
          </p:cNvPicPr>
          <p:nvPr/>
        </p:nvPicPr>
        <p:blipFill>
          <a:blip r:embed="rId2"/>
          <a:stretch>
            <a:fillRect/>
          </a:stretch>
        </p:blipFill>
        <p:spPr>
          <a:xfrm>
            <a:off x="838200" y="1811039"/>
            <a:ext cx="4911436" cy="3792041"/>
          </a:xfrm>
          <a:prstGeom prst="rect">
            <a:avLst/>
          </a:prstGeom>
        </p:spPr>
      </p:pic>
      <p:pic>
        <p:nvPicPr>
          <p:cNvPr id="6" name="Imagen 5"/>
          <p:cNvPicPr>
            <a:picLocks noChangeAspect="1"/>
          </p:cNvPicPr>
          <p:nvPr/>
        </p:nvPicPr>
        <p:blipFill>
          <a:blip r:embed="rId3"/>
          <a:stretch>
            <a:fillRect/>
          </a:stretch>
        </p:blipFill>
        <p:spPr>
          <a:xfrm>
            <a:off x="6442363" y="1811036"/>
            <a:ext cx="4911438" cy="3792043"/>
          </a:xfrm>
          <a:prstGeom prst="rect">
            <a:avLst/>
          </a:prstGeom>
        </p:spPr>
      </p:pic>
    </p:spTree>
    <p:extLst>
      <p:ext uri="{BB962C8B-B14F-4D97-AF65-F5344CB8AC3E}">
        <p14:creationId xmlns:p14="http://schemas.microsoft.com/office/powerpoint/2010/main" val="179972630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87927" y="443345"/>
            <a:ext cx="11360727" cy="6096000"/>
          </a:xfrm>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marL="0" indent="0">
              <a:buNone/>
            </a:pPr>
            <a:r>
              <a:rPr lang="es-ES" sz="3800" b="1" dirty="0" smtClean="0">
                <a:solidFill>
                  <a:srgbClr val="FF0000"/>
                </a:solidFill>
              </a:rPr>
              <a:t>Las tres personas son distintas entre sí. </a:t>
            </a:r>
          </a:p>
          <a:p>
            <a:endParaRPr lang="es-ES" sz="3300" dirty="0" smtClean="0"/>
          </a:p>
          <a:p>
            <a:r>
              <a:rPr lang="es-ES" dirty="0" smtClean="0"/>
              <a:t>Las Escrituras abundan en testimonios que demuestran que aunque las tres personas poseen la misma naturaleza divina; no obstante, sus personalidades están marcadas con ciertas actividades que no son intercambiables sino exclusivas y que las presentan como distintas entre sí; </a:t>
            </a:r>
          </a:p>
          <a:p>
            <a:endParaRPr lang="es-ES" dirty="0" smtClean="0"/>
          </a:p>
          <a:p>
            <a:r>
              <a:rPr lang="es-ES" dirty="0" smtClean="0"/>
              <a:t>por ejemplo: El Padre manda al Hijo a redimir a su pueblo, nunca sucede lo contrario. El Hijo redime a su Iglesia y envía al Espíritu a santificar, nunca se dice que el Espíritu haya sido crucificado o que el Espíritu envíe al Hijo a santificar.</a:t>
            </a:r>
          </a:p>
          <a:p>
            <a:endParaRPr lang="es-ES" dirty="0" smtClean="0"/>
          </a:p>
          <a:p>
            <a:r>
              <a:rPr lang="es-ES" dirty="0" smtClean="0">
                <a:solidFill>
                  <a:srgbClr val="0070C0"/>
                </a:solidFill>
              </a:rPr>
              <a:t>Mateo 26:39 </a:t>
            </a:r>
            <a:r>
              <a:rPr lang="es-ES" dirty="0" smtClean="0"/>
              <a:t>“</a:t>
            </a:r>
            <a:r>
              <a:rPr lang="es-ES" dirty="0" smtClean="0">
                <a:latin typeface="Bell MT" panose="02020503060305020303" pitchFamily="18" charset="0"/>
              </a:rPr>
              <a:t>Yendo un poco adelante, se postró sobre su rostro, orando y diciendo: Padre mío, si es posible, pase de mí esta copa; pero no sea como yo quiero, sino como tú</a:t>
            </a:r>
            <a:r>
              <a:rPr lang="es-ES" dirty="0" smtClean="0"/>
              <a:t>”.</a:t>
            </a:r>
          </a:p>
          <a:p>
            <a:endParaRPr lang="es-ES" dirty="0" smtClean="0"/>
          </a:p>
          <a:p>
            <a:r>
              <a:rPr lang="es-ES" dirty="0" smtClean="0">
                <a:solidFill>
                  <a:srgbClr val="0070C0"/>
                </a:solidFill>
              </a:rPr>
              <a:t>Mateo 20:23  </a:t>
            </a:r>
            <a:r>
              <a:rPr lang="es-ES" dirty="0" smtClean="0"/>
              <a:t>“</a:t>
            </a:r>
            <a:r>
              <a:rPr lang="es-ES" dirty="0" smtClean="0">
                <a:latin typeface="Bell MT" panose="02020503060305020303" pitchFamily="18" charset="0"/>
              </a:rPr>
              <a:t>El les dijo: A la verdad, de mi vaso beberéis, y con el bautismo con que yo soy bautizado, seréis bautizados; pero el sentaros a mi derecha y a mi izquierda, no es mío darlo, sino a aquellos para quienes esta preparado por mi Padre</a:t>
            </a:r>
            <a:r>
              <a:rPr lang="es-ES" dirty="0" smtClean="0"/>
              <a:t>”.</a:t>
            </a:r>
          </a:p>
          <a:p>
            <a:endParaRPr lang="es-CO" dirty="0"/>
          </a:p>
        </p:txBody>
      </p:sp>
    </p:spTree>
    <p:extLst>
      <p:ext uri="{BB962C8B-B14F-4D97-AF65-F5344CB8AC3E}">
        <p14:creationId xmlns:p14="http://schemas.microsoft.com/office/powerpoint/2010/main" val="43483004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arn(inVertical)">
                                      <p:cBhvr>
                                        <p:cTn id="7" dur="500"/>
                                        <p:tgtEl>
                                          <p:spTgt spid="3">
                                            <p:txEl>
                                              <p:pRg st="6" end="6"/>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8" end="8"/>
                                            </p:txEl>
                                          </p:spTgt>
                                        </p:tgtEl>
                                        <p:attrNameLst>
                                          <p:attrName>style.visibility</p:attrName>
                                        </p:attrNameLst>
                                      </p:cBhvr>
                                      <p:to>
                                        <p:strVal val="visible"/>
                                      </p:to>
                                    </p:set>
                                    <p:animEffect transition="in" filter="barn(inVertical)">
                                      <p:cBhvr>
                                        <p:cTn id="10"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18654"/>
            <a:ext cx="10515600" cy="6234545"/>
          </a:xfrm>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r>
              <a:rPr lang="es-ES" dirty="0" smtClean="0">
                <a:solidFill>
                  <a:srgbClr val="0070C0"/>
                </a:solidFill>
              </a:rPr>
              <a:t>Mateo 27:46 </a:t>
            </a:r>
            <a:r>
              <a:rPr lang="es-ES" dirty="0" smtClean="0"/>
              <a:t>“</a:t>
            </a:r>
            <a:r>
              <a:rPr lang="es-ES" dirty="0" smtClean="0">
                <a:latin typeface="Bell MT" panose="02020503060305020303" pitchFamily="18" charset="0"/>
              </a:rPr>
              <a:t>Cerca de la hora novena, Jesús clamó a gran voz, diciendo: Elí, Elí, ¿lama sabactani? Esto es: Dios mío, Dios mío, ¿porqué me has desamparado?”</a:t>
            </a:r>
          </a:p>
          <a:p>
            <a:endParaRPr lang="es-ES" dirty="0" smtClean="0"/>
          </a:p>
          <a:p>
            <a:r>
              <a:rPr lang="es-ES" dirty="0" smtClean="0">
                <a:solidFill>
                  <a:srgbClr val="0070C0"/>
                </a:solidFill>
              </a:rPr>
              <a:t>Marcos 13:32  </a:t>
            </a:r>
            <a:r>
              <a:rPr lang="es-ES" dirty="0" smtClean="0"/>
              <a:t>“</a:t>
            </a:r>
            <a:r>
              <a:rPr lang="es-ES" dirty="0" smtClean="0">
                <a:latin typeface="Bell MT" panose="02020503060305020303" pitchFamily="18" charset="0"/>
              </a:rPr>
              <a:t>Pero de aquel día y de la hora nadie sabe, ni aún los ángeles que están en el cielo, ni el Hijo, sino el Padr</a:t>
            </a:r>
            <a:r>
              <a:rPr lang="es-ES" dirty="0" smtClean="0"/>
              <a:t>e”.</a:t>
            </a:r>
          </a:p>
          <a:p>
            <a:endParaRPr lang="es-ES" dirty="0" smtClean="0"/>
          </a:p>
          <a:p>
            <a:r>
              <a:rPr lang="es-ES" dirty="0" smtClean="0">
                <a:solidFill>
                  <a:srgbClr val="0070C0"/>
                </a:solidFill>
              </a:rPr>
              <a:t>Lucas 2:49  </a:t>
            </a:r>
            <a:r>
              <a:rPr lang="es-ES" dirty="0" smtClean="0"/>
              <a:t>“</a:t>
            </a:r>
            <a:r>
              <a:rPr lang="es-ES" dirty="0" smtClean="0">
                <a:latin typeface="Bell MT" panose="02020503060305020303" pitchFamily="18" charset="0"/>
              </a:rPr>
              <a:t>Entonces él les dijo: ¿por qué me buscabais? ¿No sabíais que en los negocios de mi Padre me es necesario estar?”</a:t>
            </a:r>
          </a:p>
          <a:p>
            <a:endParaRPr lang="es-ES" dirty="0" smtClean="0"/>
          </a:p>
          <a:p>
            <a:r>
              <a:rPr lang="es-ES" dirty="0" smtClean="0">
                <a:solidFill>
                  <a:srgbClr val="0070C0"/>
                </a:solidFill>
              </a:rPr>
              <a:t>Lucas 12:10  </a:t>
            </a:r>
            <a:r>
              <a:rPr lang="es-ES" dirty="0" smtClean="0"/>
              <a:t>“</a:t>
            </a:r>
            <a:r>
              <a:rPr lang="es-ES" dirty="0" smtClean="0">
                <a:latin typeface="Bell MT" panose="02020503060305020303" pitchFamily="18" charset="0"/>
              </a:rPr>
              <a:t>A todo aquel que dijere alguna palabra contra el Hijo del Hombre, le será perdonado; pero al que blasfemare contra el Espíritu Santo, no le será perdonado</a:t>
            </a:r>
            <a:r>
              <a:rPr lang="es-ES" dirty="0" smtClean="0"/>
              <a:t>”.</a:t>
            </a:r>
          </a:p>
          <a:p>
            <a:endParaRPr lang="es-ES" dirty="0" smtClean="0"/>
          </a:p>
          <a:p>
            <a:r>
              <a:rPr lang="es-ES" dirty="0" smtClean="0">
                <a:solidFill>
                  <a:srgbClr val="0070C0"/>
                </a:solidFill>
              </a:rPr>
              <a:t>Lucas 23:46  </a:t>
            </a:r>
            <a:r>
              <a:rPr lang="es-ES" dirty="0" smtClean="0"/>
              <a:t>“</a:t>
            </a:r>
            <a:r>
              <a:rPr lang="es-ES" dirty="0" smtClean="0">
                <a:latin typeface="Bell MT" panose="02020503060305020303" pitchFamily="18" charset="0"/>
              </a:rPr>
              <a:t>Entonces Jesús, clamando a gran voz, dijo: Padre, en tus manos encomiendo mi espíritu. Y habiendo dicho esto, expiró</a:t>
            </a:r>
            <a:r>
              <a:rPr lang="es-ES" dirty="0" smtClean="0"/>
              <a:t>”.</a:t>
            </a:r>
          </a:p>
          <a:p>
            <a:endParaRPr lang="es-CO" dirty="0"/>
          </a:p>
        </p:txBody>
      </p:sp>
    </p:spTree>
    <p:extLst>
      <p:ext uri="{BB962C8B-B14F-4D97-AF65-F5344CB8AC3E}">
        <p14:creationId xmlns:p14="http://schemas.microsoft.com/office/powerpoint/2010/main" val="222317193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barn(inVertical)">
                                      <p:cBhvr>
                                        <p:cTn id="10" dur="500"/>
                                        <p:tgtEl>
                                          <p:spTgt spid="3">
                                            <p:txEl>
                                              <p:pRg st="6" end="6"/>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barn(inVertical)">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1673" y="304800"/>
            <a:ext cx="11623963" cy="6262255"/>
          </a:xfrm>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r>
              <a:rPr lang="es-ES" dirty="0" smtClean="0">
                <a:solidFill>
                  <a:srgbClr val="0070C0"/>
                </a:solidFill>
              </a:rPr>
              <a:t>Juan 1:18 </a:t>
            </a:r>
            <a:r>
              <a:rPr lang="es-ES" dirty="0">
                <a:solidFill>
                  <a:srgbClr val="0070C0"/>
                </a:solidFill>
              </a:rPr>
              <a:t> </a:t>
            </a:r>
            <a:r>
              <a:rPr lang="es-ES" dirty="0" smtClean="0"/>
              <a:t>“</a:t>
            </a:r>
            <a:r>
              <a:rPr lang="es-ES" dirty="0" smtClean="0">
                <a:latin typeface="Bell MT" panose="02020503060305020303" pitchFamily="18" charset="0"/>
              </a:rPr>
              <a:t>A Dios nadie le vio jamás; el unigénito Hijo, que está en el seno del Padre, él le ha dado a conocer</a:t>
            </a:r>
            <a:r>
              <a:rPr lang="es-ES" dirty="0" smtClean="0"/>
              <a:t>”.</a:t>
            </a:r>
          </a:p>
          <a:p>
            <a:endParaRPr lang="es-ES" dirty="0" smtClean="0"/>
          </a:p>
          <a:p>
            <a:r>
              <a:rPr lang="es-ES" dirty="0" smtClean="0">
                <a:solidFill>
                  <a:srgbClr val="0070C0"/>
                </a:solidFill>
              </a:rPr>
              <a:t>Juan 5:31-32,37  </a:t>
            </a:r>
            <a:r>
              <a:rPr lang="es-ES" dirty="0" smtClean="0"/>
              <a:t>“</a:t>
            </a:r>
            <a:r>
              <a:rPr lang="es-ES" dirty="0" smtClean="0">
                <a:latin typeface="Bell MT" panose="02020503060305020303" pitchFamily="18" charset="0"/>
              </a:rPr>
              <a:t>Si yo doy testimonio acerca de mí mismo, mi testimonio no es verdadero. Otro es el que da testimonio acerca de mí, y sé que el testimonio que da de mí es verdadero. También el Padre que me envió ha dado testimonio de mí. Nunca habéis oído su voz, ni habéis visto su aspecto</a:t>
            </a:r>
            <a:r>
              <a:rPr lang="es-ES" dirty="0" smtClean="0"/>
              <a:t>”.</a:t>
            </a:r>
          </a:p>
          <a:p>
            <a:endParaRPr lang="es-ES" dirty="0" smtClean="0"/>
          </a:p>
          <a:p>
            <a:r>
              <a:rPr lang="es-ES" dirty="0" smtClean="0">
                <a:solidFill>
                  <a:srgbClr val="0070C0"/>
                </a:solidFill>
              </a:rPr>
              <a:t>Juan 7: 37-39  </a:t>
            </a:r>
            <a:r>
              <a:rPr lang="es-ES" dirty="0" smtClean="0"/>
              <a:t>“</a:t>
            </a:r>
            <a:r>
              <a:rPr lang="es-ES" dirty="0" smtClean="0">
                <a:latin typeface="Bell MT" panose="02020503060305020303" pitchFamily="18" charset="0"/>
              </a:rPr>
              <a:t>En el último y gran día de la fiesta, Jesús se puso en pie y alzó la voz, diciendo: Si alguno tiene sed, venga a mí y beba. - El que cree en mi, como dice la Escritura, de su interior correrán ríos de agua viva. - Esto dijo del Espíritu que habían de recibir los que creyesen en él; pues aún no había venido el Espíritu Santo, porque Jesús no había sido aún glorificado</a:t>
            </a:r>
            <a:r>
              <a:rPr lang="es-ES" dirty="0" smtClean="0"/>
              <a:t>.”</a:t>
            </a:r>
          </a:p>
          <a:p>
            <a:endParaRPr lang="es-ES" dirty="0" smtClean="0"/>
          </a:p>
          <a:p>
            <a:r>
              <a:rPr lang="es-ES" dirty="0" smtClean="0">
                <a:solidFill>
                  <a:srgbClr val="0070C0"/>
                </a:solidFill>
              </a:rPr>
              <a:t>Juan 8:16-18  </a:t>
            </a:r>
            <a:r>
              <a:rPr lang="es-ES" dirty="0" smtClean="0">
                <a:latin typeface="Bell MT" panose="02020503060305020303" pitchFamily="18" charset="0"/>
              </a:rPr>
              <a:t>“Si yo juzgo, mi juicio es verdadero; porque no soy yo solo, sino yo y el que me envió, el Padre. - Y en vuestra ley esta escrito que el testimonio de dos hombres es verdadero. - Yo soy el que doy testimonio de mí mismo, y el Padre que me envió da testimonio de mí.”</a:t>
            </a:r>
          </a:p>
          <a:p>
            <a:endParaRPr lang="es-ES" dirty="0" smtClean="0"/>
          </a:p>
          <a:p>
            <a:r>
              <a:rPr lang="es-ES" dirty="0" smtClean="0">
                <a:solidFill>
                  <a:srgbClr val="0070C0"/>
                </a:solidFill>
              </a:rPr>
              <a:t>Juan 16:28  </a:t>
            </a:r>
            <a:r>
              <a:rPr lang="es-ES" dirty="0" smtClean="0"/>
              <a:t>“</a:t>
            </a:r>
            <a:r>
              <a:rPr lang="es-ES" dirty="0" smtClean="0">
                <a:latin typeface="Bell MT" panose="02020503060305020303" pitchFamily="18" charset="0"/>
              </a:rPr>
              <a:t>Salí del Padre, y he venido al mundo; otra vez dejo el mundo y voy al Padre</a:t>
            </a:r>
            <a:r>
              <a:rPr lang="es-ES" dirty="0" smtClean="0"/>
              <a:t>.”</a:t>
            </a:r>
            <a:endParaRPr lang="es-ES" dirty="0"/>
          </a:p>
        </p:txBody>
      </p:sp>
    </p:spTree>
    <p:extLst>
      <p:ext uri="{BB962C8B-B14F-4D97-AF65-F5344CB8AC3E}">
        <p14:creationId xmlns:p14="http://schemas.microsoft.com/office/powerpoint/2010/main" val="2556311186"/>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fade">
                                      <p:cBhvr>
                                        <p:cTn id="12" dur="1000"/>
                                        <p:tgtEl>
                                          <p:spTgt spid="3">
                                            <p:txEl>
                                              <p:pRg st="6" end="6"/>
                                            </p:txEl>
                                          </p:spTgt>
                                        </p:tgtEl>
                                      </p:cBhvr>
                                    </p:animEffect>
                                    <p:anim calcmode="lin" valueType="num">
                                      <p:cBhvr>
                                        <p:cTn id="1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6" end="6"/>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animEffect transition="in" filter="fade">
                                      <p:cBhvr>
                                        <p:cTn id="17" dur="1000"/>
                                        <p:tgtEl>
                                          <p:spTgt spid="3">
                                            <p:txEl>
                                              <p:pRg st="8" end="8"/>
                                            </p:txEl>
                                          </p:spTgt>
                                        </p:tgtEl>
                                      </p:cBhvr>
                                    </p:animEffect>
                                    <p:anim calcmode="lin" valueType="num">
                                      <p:cBhvr>
                                        <p:cTn id="1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4799" y="263236"/>
            <a:ext cx="11568545" cy="6317673"/>
          </a:xfrm>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endParaRPr lang="es-ES" dirty="0"/>
          </a:p>
          <a:p>
            <a:r>
              <a:rPr lang="es-ES" dirty="0" smtClean="0">
                <a:solidFill>
                  <a:srgbClr val="0070C0"/>
                </a:solidFill>
              </a:rPr>
              <a:t>Juan </a:t>
            </a:r>
            <a:r>
              <a:rPr lang="es-ES" dirty="0">
                <a:solidFill>
                  <a:srgbClr val="0070C0"/>
                </a:solidFill>
              </a:rPr>
              <a:t>20:17 </a:t>
            </a:r>
            <a:r>
              <a:rPr lang="es-ES" dirty="0" smtClean="0">
                <a:solidFill>
                  <a:srgbClr val="0070C0"/>
                </a:solidFill>
              </a:rPr>
              <a:t> </a:t>
            </a:r>
            <a:r>
              <a:rPr lang="es-ES" dirty="0" smtClean="0"/>
              <a:t>“</a:t>
            </a:r>
            <a:r>
              <a:rPr lang="es-ES" dirty="0" smtClean="0">
                <a:latin typeface="Bell MT" panose="02020503060305020303" pitchFamily="18" charset="0"/>
              </a:rPr>
              <a:t>Jesús </a:t>
            </a:r>
            <a:r>
              <a:rPr lang="es-ES" dirty="0">
                <a:latin typeface="Bell MT" panose="02020503060305020303" pitchFamily="18" charset="0"/>
              </a:rPr>
              <a:t>le dijo: No me toques, porque aún no he subido a mi Padre; mas ve a mis hermanos, y diles: Subo a mi Padre y a vuestro Padre, a mi Dios y a vuestro Dios</a:t>
            </a:r>
            <a:r>
              <a:rPr lang="es-ES" dirty="0" smtClean="0">
                <a:latin typeface="Bell MT" panose="02020503060305020303" pitchFamily="18" charset="0"/>
              </a:rPr>
              <a:t>.”</a:t>
            </a:r>
            <a:endParaRPr lang="es-ES" dirty="0">
              <a:latin typeface="Bell MT" panose="02020503060305020303" pitchFamily="18" charset="0"/>
            </a:endParaRPr>
          </a:p>
          <a:p>
            <a:endParaRPr lang="es-ES" dirty="0"/>
          </a:p>
          <a:p>
            <a:r>
              <a:rPr lang="es-ES" dirty="0">
                <a:solidFill>
                  <a:srgbClr val="0070C0"/>
                </a:solidFill>
              </a:rPr>
              <a:t>Hechos 10:38</a:t>
            </a:r>
            <a:r>
              <a:rPr lang="es-ES" dirty="0"/>
              <a:t> </a:t>
            </a:r>
            <a:r>
              <a:rPr lang="es-ES" dirty="0" smtClean="0"/>
              <a:t> “</a:t>
            </a:r>
            <a:r>
              <a:rPr lang="es-ES" dirty="0" smtClean="0">
                <a:latin typeface="Bell MT" panose="02020503060305020303" pitchFamily="18" charset="0"/>
              </a:rPr>
              <a:t>Cómo </a:t>
            </a:r>
            <a:r>
              <a:rPr lang="es-ES" dirty="0">
                <a:latin typeface="Bell MT" panose="02020503060305020303" pitchFamily="18" charset="0"/>
              </a:rPr>
              <a:t>Dios ungió con el Espíritu Santo y con poder a Jesús de Nazaret, y cómo éste anduvo haciendo bienes y sanando a todos los oprimidos por el diablo, porque Dios estaba con </a:t>
            </a:r>
            <a:r>
              <a:rPr lang="es-ES" dirty="0" smtClean="0">
                <a:latin typeface="Bell MT" panose="02020503060305020303" pitchFamily="18" charset="0"/>
              </a:rPr>
              <a:t>él”.</a:t>
            </a:r>
            <a:endParaRPr lang="es-ES" dirty="0">
              <a:latin typeface="Bell MT" panose="02020503060305020303" pitchFamily="18" charset="0"/>
            </a:endParaRPr>
          </a:p>
          <a:p>
            <a:endParaRPr lang="es-ES" dirty="0"/>
          </a:p>
          <a:p>
            <a:r>
              <a:rPr lang="es-ES" dirty="0">
                <a:solidFill>
                  <a:srgbClr val="0070C0"/>
                </a:solidFill>
              </a:rPr>
              <a:t>1 Corintios 15:24 y 27-28 </a:t>
            </a:r>
            <a:r>
              <a:rPr lang="es-ES" dirty="0" smtClean="0">
                <a:solidFill>
                  <a:srgbClr val="0070C0"/>
                </a:solidFill>
              </a:rPr>
              <a:t> </a:t>
            </a:r>
            <a:r>
              <a:rPr lang="es-ES" dirty="0" smtClean="0"/>
              <a:t>“</a:t>
            </a:r>
            <a:r>
              <a:rPr lang="es-ES" dirty="0" smtClean="0">
                <a:latin typeface="Bell MT" panose="02020503060305020303" pitchFamily="18" charset="0"/>
              </a:rPr>
              <a:t>Luego </a:t>
            </a:r>
            <a:r>
              <a:rPr lang="es-ES" dirty="0">
                <a:latin typeface="Bell MT" panose="02020503060305020303" pitchFamily="18" charset="0"/>
              </a:rPr>
              <a:t>el fin, cuando entregue el reino al Dios y Padre, cuando haya suprimido todo dominio, toda autoridad y toda potencia. - Porque todas las cosas las sujetó debajo de sus pies. Y cuando dice que todas las cosas han sido sujetadas a él, claramente se exceptúa aquel que sujetó a todas las cosas. - Pero luego que todas las cosas le estén sujetas, entonces también el Hijo mismo se sujetará al que le sujetó a él todas las cosas, para que Dios sea todo en </a:t>
            </a:r>
            <a:r>
              <a:rPr lang="es-ES" dirty="0" smtClean="0">
                <a:latin typeface="Bell MT" panose="02020503060305020303" pitchFamily="18" charset="0"/>
              </a:rPr>
              <a:t>todos</a:t>
            </a:r>
            <a:r>
              <a:rPr lang="es-ES" dirty="0" smtClean="0"/>
              <a:t>”.</a:t>
            </a:r>
            <a:endParaRPr lang="es-ES" dirty="0"/>
          </a:p>
          <a:p>
            <a:endParaRPr lang="es-ES" dirty="0"/>
          </a:p>
          <a:p>
            <a:r>
              <a:rPr lang="es-ES" dirty="0">
                <a:solidFill>
                  <a:srgbClr val="0070C0"/>
                </a:solidFill>
              </a:rPr>
              <a:t>Gálatas 3:20 </a:t>
            </a:r>
            <a:r>
              <a:rPr lang="es-ES" dirty="0" smtClean="0">
                <a:solidFill>
                  <a:srgbClr val="0070C0"/>
                </a:solidFill>
              </a:rPr>
              <a:t> </a:t>
            </a:r>
            <a:r>
              <a:rPr lang="es-ES" dirty="0" smtClean="0"/>
              <a:t>“</a:t>
            </a:r>
            <a:r>
              <a:rPr lang="es-ES" dirty="0" smtClean="0">
                <a:latin typeface="Bell MT" panose="02020503060305020303" pitchFamily="18" charset="0"/>
              </a:rPr>
              <a:t>Y </a:t>
            </a:r>
            <a:r>
              <a:rPr lang="es-ES" dirty="0">
                <a:latin typeface="Bell MT" panose="02020503060305020303" pitchFamily="18" charset="0"/>
              </a:rPr>
              <a:t>el mediador no lo es de uno solo; pero Dios es </a:t>
            </a:r>
            <a:r>
              <a:rPr lang="es-ES" dirty="0" smtClean="0">
                <a:latin typeface="Bell MT" panose="02020503060305020303" pitchFamily="18" charset="0"/>
              </a:rPr>
              <a:t>uno”.</a:t>
            </a:r>
            <a:endParaRPr lang="es-ES" dirty="0">
              <a:latin typeface="Bell MT" panose="02020503060305020303" pitchFamily="18" charset="0"/>
            </a:endParaRPr>
          </a:p>
          <a:p>
            <a:endParaRPr lang="es-ES" dirty="0">
              <a:latin typeface="Bell MT" panose="02020503060305020303" pitchFamily="18" charset="0"/>
            </a:endParaRPr>
          </a:p>
          <a:p>
            <a:r>
              <a:rPr lang="es-ES" dirty="0">
                <a:solidFill>
                  <a:srgbClr val="0070C0"/>
                </a:solidFill>
              </a:rPr>
              <a:t>Colosenses 3:1 </a:t>
            </a:r>
            <a:r>
              <a:rPr lang="es-ES" dirty="0" smtClean="0">
                <a:solidFill>
                  <a:srgbClr val="0070C0"/>
                </a:solidFill>
              </a:rPr>
              <a:t> </a:t>
            </a:r>
            <a:r>
              <a:rPr lang="es-ES" dirty="0" smtClean="0"/>
              <a:t>“</a:t>
            </a:r>
            <a:r>
              <a:rPr lang="es-ES" dirty="0" smtClean="0">
                <a:latin typeface="Bell MT" panose="02020503060305020303" pitchFamily="18" charset="0"/>
              </a:rPr>
              <a:t>Si</a:t>
            </a:r>
            <a:r>
              <a:rPr lang="es-ES" dirty="0">
                <a:latin typeface="Bell MT" panose="02020503060305020303" pitchFamily="18" charset="0"/>
              </a:rPr>
              <a:t>, pues, habéis resucitado con Cristo, buscad las cosas de arriba, donde esta Cristo sentado a la diestra de </a:t>
            </a:r>
            <a:r>
              <a:rPr lang="es-ES" dirty="0" smtClean="0">
                <a:latin typeface="Bell MT" panose="02020503060305020303" pitchFamily="18" charset="0"/>
              </a:rPr>
              <a:t>Dios”.</a:t>
            </a:r>
            <a:endParaRPr lang="es-ES" dirty="0">
              <a:latin typeface="Bell MT" panose="02020503060305020303" pitchFamily="18" charset="0"/>
            </a:endParaRPr>
          </a:p>
          <a:p>
            <a:endParaRPr lang="es-ES" dirty="0"/>
          </a:p>
          <a:p>
            <a:endParaRPr lang="es-CO" dirty="0"/>
          </a:p>
        </p:txBody>
      </p:sp>
    </p:spTree>
    <p:extLst>
      <p:ext uri="{BB962C8B-B14F-4D97-AF65-F5344CB8AC3E}">
        <p14:creationId xmlns:p14="http://schemas.microsoft.com/office/powerpoint/2010/main" val="3545405519"/>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barn(inVertical)">
                                      <p:cBhvr>
                                        <p:cTn id="10" dur="500"/>
                                        <p:tgtEl>
                                          <p:spTgt spid="3">
                                            <p:txEl>
                                              <p:pRg st="7" end="7"/>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Effect transition="in" filter="barn(inVertical)">
                                      <p:cBhvr>
                                        <p:cTn id="1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895639"/>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lstStyle/>
          <a:p>
            <a:r>
              <a:rPr lang="es-CO" b="1" i="1" dirty="0" smtClean="0"/>
              <a:t>Conclusión:</a:t>
            </a:r>
            <a:endParaRPr lang="es-CO" b="1" i="1" dirty="0"/>
          </a:p>
        </p:txBody>
      </p:sp>
      <p:sp>
        <p:nvSpPr>
          <p:cNvPr id="3" name="Marcador de contenido 2"/>
          <p:cNvSpPr>
            <a:spLocks noGrp="1"/>
          </p:cNvSpPr>
          <p:nvPr>
            <p:ph idx="1"/>
          </p:nvPr>
        </p:nvSpPr>
        <p:spPr>
          <a:xfrm>
            <a:off x="838200" y="1524000"/>
            <a:ext cx="10515600" cy="5043055"/>
          </a:xfrm>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r>
              <a:rPr lang="es-ES" dirty="0" smtClean="0"/>
              <a:t>La trinidad de Dios es un fenómeno esencialmente único y, por consiguiente, está muy por encima de la posibilidad de una completa comparación o ilustración. </a:t>
            </a:r>
          </a:p>
          <a:p>
            <a:r>
              <a:rPr lang="es-ES" dirty="0" smtClean="0"/>
              <a:t>Los diferentes ejemplos que se utilizan para aclarar el concepto de Trinidad no podrán dar sino solamente una pálida idea para su comprensión. </a:t>
            </a:r>
          </a:p>
          <a:p>
            <a:r>
              <a:rPr lang="es-ES" dirty="0" smtClean="0"/>
              <a:t>Por ello, no debe insistirse excesivamente en el afán. Imposible de querer comparar la Trinidad con cualquier otro fenómeno material.</a:t>
            </a:r>
          </a:p>
          <a:p>
            <a:pPr marL="0" indent="0">
              <a:buNone/>
            </a:pPr>
            <a:endParaRPr lang="es-ES" b="1" dirty="0" smtClean="0"/>
          </a:p>
          <a:p>
            <a:pPr marL="0" indent="0">
              <a:buNone/>
            </a:pPr>
            <a:r>
              <a:rPr lang="es-ES" b="1" dirty="0" smtClean="0">
                <a:solidFill>
                  <a:srgbClr val="FF0000"/>
                </a:solidFill>
              </a:rPr>
              <a:t>¿En que se diferencia la iglesia verdadera, de la iglesia que no es verdadera?</a:t>
            </a:r>
          </a:p>
          <a:p>
            <a:pPr marL="0" indent="0">
              <a:buNone/>
            </a:pPr>
            <a:endParaRPr lang="es-ES" b="1" dirty="0"/>
          </a:p>
          <a:p>
            <a:pPr marL="0" indent="0">
              <a:buNone/>
            </a:pPr>
            <a:r>
              <a:rPr lang="es-ES" b="1" dirty="0" smtClean="0"/>
              <a:t>La iglesia verdadera se diferencia de la iglesia apóstata, en que todas sus doctrinas están firmemente fundamentadas en un “ESCRITO ESTÁ”. Mientras que la iglesia apóstata, sus doctrinas son una mezcla de doctrinas Bíblicas y paganas</a:t>
            </a:r>
            <a:r>
              <a:rPr lang="es-ES" dirty="0" smtClean="0"/>
              <a:t>.  </a:t>
            </a:r>
          </a:p>
        </p:txBody>
      </p:sp>
    </p:spTree>
    <p:extLst>
      <p:ext uri="{BB962C8B-B14F-4D97-AF65-F5344CB8AC3E}">
        <p14:creationId xmlns:p14="http://schemas.microsoft.com/office/powerpoint/2010/main" val="368554753"/>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815</TotalTime>
  <Words>2771</Words>
  <Application>Microsoft Office PowerPoint</Application>
  <PresentationFormat>Panorámica</PresentationFormat>
  <Paragraphs>128</Paragraphs>
  <Slides>18</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18</vt:i4>
      </vt:variant>
    </vt:vector>
  </HeadingPairs>
  <TitlesOfParts>
    <vt:vector size="23" baseType="lpstr">
      <vt:lpstr>Arial</vt:lpstr>
      <vt:lpstr>Bell MT</vt:lpstr>
      <vt:lpstr>Calibri</vt:lpstr>
      <vt:lpstr>Calibri Light</vt:lpstr>
      <vt:lpstr>Tema de Office</vt:lpstr>
      <vt:lpstr>¿ES BÍBLICA LA TRINIDAD DE DIOS? </vt:lpstr>
      <vt:lpstr>Actualmente se niega la existencia de tres personas en Dios.  En este estudio, vamos a averiguar que dice la Biblia, sobre ello. </vt:lpstr>
      <vt:lpstr>RECUERDA ESTO:  SI ESTÁ EN LA BIBLIA, HAY QUE ACEPTARLO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Cada una de las tres personas tiene como su naturaleza propia la completa naturaleza divina. Esta naturaleza no se divide y las personas de la trinidad participan de ella en una plenitud de calidad, no de cantidad.</vt:lpstr>
      <vt:lpstr>Presentación de PowerPoint</vt:lpstr>
      <vt:lpstr>Presentación de PowerPoint</vt:lpstr>
      <vt:lpstr>Presentación de PowerPoint</vt:lpstr>
      <vt:lpstr>Presentación de PowerPoint</vt:lpstr>
      <vt:lpstr>Conclusión: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 BÍBLICA LA TRINIDAD DE DIOS?</dc:title>
  <dc:creator>Usuario de Windows</dc:creator>
  <cp:lastModifiedBy>Usuario de Windows</cp:lastModifiedBy>
  <cp:revision>43</cp:revision>
  <dcterms:created xsi:type="dcterms:W3CDTF">2017-10-31T08:06:12Z</dcterms:created>
  <dcterms:modified xsi:type="dcterms:W3CDTF">2017-10-31T21:41:21Z</dcterms:modified>
</cp:coreProperties>
</file>